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367" r:id="rId2"/>
    <p:sldId id="368" r:id="rId3"/>
    <p:sldId id="369" r:id="rId4"/>
    <p:sldId id="370" r:id="rId5"/>
    <p:sldId id="379" r:id="rId6"/>
    <p:sldId id="371" r:id="rId7"/>
    <p:sldId id="372" r:id="rId8"/>
    <p:sldId id="373" r:id="rId9"/>
    <p:sldId id="360" r:id="rId10"/>
    <p:sldId id="375" r:id="rId11"/>
    <p:sldId id="374" r:id="rId12"/>
    <p:sldId id="376" r:id="rId13"/>
    <p:sldId id="366" r:id="rId14"/>
    <p:sldId id="377" r:id="rId15"/>
    <p:sldId id="378" r:id="rId16"/>
    <p:sldId id="381" r:id="rId17"/>
    <p:sldId id="380" r:id="rId18"/>
    <p:sldId id="327" r:id="rId19"/>
    <p:sldId id="307" r:id="rId20"/>
    <p:sldId id="320" r:id="rId21"/>
    <p:sldId id="321" r:id="rId22"/>
    <p:sldId id="322" r:id="rId23"/>
    <p:sldId id="323" r:id="rId24"/>
    <p:sldId id="324" r:id="rId25"/>
    <p:sldId id="319" r:id="rId26"/>
    <p:sldId id="325" r:id="rId27"/>
    <p:sldId id="326" r:id="rId28"/>
    <p:sldId id="317" r:id="rId29"/>
    <p:sldId id="315" r:id="rId30"/>
    <p:sldId id="316" r:id="rId31"/>
    <p:sldId id="313" r:id="rId32"/>
    <p:sldId id="310" r:id="rId33"/>
    <p:sldId id="303" r:id="rId34"/>
    <p:sldId id="305" r:id="rId35"/>
    <p:sldId id="330" r:id="rId36"/>
    <p:sldId id="308" r:id="rId37"/>
    <p:sldId id="306" r:id="rId38"/>
    <p:sldId id="309" r:id="rId39"/>
    <p:sldId id="312" r:id="rId40"/>
    <p:sldId id="314" r:id="rId41"/>
    <p:sldId id="257" r:id="rId42"/>
    <p:sldId id="258" r:id="rId43"/>
    <p:sldId id="261" r:id="rId44"/>
    <p:sldId id="262" r:id="rId45"/>
    <p:sldId id="263" r:id="rId46"/>
    <p:sldId id="259" r:id="rId47"/>
    <p:sldId id="260" r:id="rId48"/>
    <p:sldId id="264" r:id="rId49"/>
    <p:sldId id="265" r:id="rId50"/>
    <p:sldId id="266" r:id="rId51"/>
    <p:sldId id="267" r:id="rId52"/>
    <p:sldId id="268" r:id="rId53"/>
    <p:sldId id="269" r:id="rId54"/>
    <p:sldId id="270" r:id="rId55"/>
    <p:sldId id="272" r:id="rId56"/>
    <p:sldId id="273" r:id="rId57"/>
    <p:sldId id="274" r:id="rId58"/>
    <p:sldId id="271" r:id="rId59"/>
    <p:sldId id="275" r:id="rId60"/>
    <p:sldId id="276" r:id="rId61"/>
    <p:sldId id="277" r:id="rId62"/>
    <p:sldId id="292" r:id="rId63"/>
    <p:sldId id="293" r:id="rId64"/>
    <p:sldId id="294" r:id="rId65"/>
    <p:sldId id="282" r:id="rId66"/>
    <p:sldId id="281" r:id="rId67"/>
    <p:sldId id="295" r:id="rId68"/>
    <p:sldId id="296" r:id="rId69"/>
    <p:sldId id="297" r:id="rId70"/>
    <p:sldId id="286" r:id="rId71"/>
    <p:sldId id="298" r:id="rId72"/>
    <p:sldId id="287" r:id="rId73"/>
    <p:sldId id="289" r:id="rId74"/>
    <p:sldId id="290" r:id="rId75"/>
    <p:sldId id="299" r:id="rId76"/>
    <p:sldId id="300" r:id="rId77"/>
    <p:sldId id="335" r:id="rId78"/>
    <p:sldId id="336" r:id="rId79"/>
    <p:sldId id="340" r:id="rId80"/>
    <p:sldId id="339" r:id="rId81"/>
    <p:sldId id="337" r:id="rId82"/>
    <p:sldId id="341" r:id="rId83"/>
    <p:sldId id="338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62" r:id="rId99"/>
    <p:sldId id="357" r:id="rId100"/>
    <p:sldId id="358" r:id="rId101"/>
    <p:sldId id="359" r:id="rId10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20624" id="{2B830A61-4BA6-46DC-BF1C-DFC547C5E0D7}">
          <p14:sldIdLst>
            <p14:sldId id="367"/>
            <p14:sldId id="368"/>
            <p14:sldId id="369"/>
            <p14:sldId id="370"/>
            <p14:sldId id="379"/>
            <p14:sldId id="371"/>
            <p14:sldId id="372"/>
            <p14:sldId id="373"/>
            <p14:sldId id="360"/>
            <p14:sldId id="375"/>
            <p14:sldId id="374"/>
            <p14:sldId id="376"/>
            <p14:sldId id="366"/>
            <p14:sldId id="377"/>
            <p14:sldId id="378"/>
            <p14:sldId id="381"/>
            <p14:sldId id="380"/>
          </p14:sldIdLst>
        </p14:section>
        <p14:section name="20220617" id="{DED6554C-F28A-47F0-BE58-D015EB0032BF}">
          <p14:sldIdLst>
            <p14:sldId id="327"/>
            <p14:sldId id="307"/>
            <p14:sldId id="320"/>
            <p14:sldId id="321"/>
            <p14:sldId id="322"/>
            <p14:sldId id="323"/>
            <p14:sldId id="324"/>
            <p14:sldId id="319"/>
          </p14:sldIdLst>
        </p14:section>
        <p14:section name="20220610" id="{8461C880-0190-458E-B9FA-3705728F983F}">
          <p14:sldIdLst>
            <p14:sldId id="325"/>
            <p14:sldId id="326"/>
            <p14:sldId id="317"/>
            <p14:sldId id="315"/>
            <p14:sldId id="316"/>
            <p14:sldId id="313"/>
            <p14:sldId id="310"/>
            <p14:sldId id="303"/>
            <p14:sldId id="305"/>
            <p14:sldId id="330"/>
            <p14:sldId id="308"/>
            <p14:sldId id="306"/>
            <p14:sldId id="309"/>
            <p14:sldId id="312"/>
          </p14:sldIdLst>
        </p14:section>
        <p14:section name="20220527" id="{CD9ABC6E-E2A6-4324-A522-B96F61B688BC}">
          <p14:sldIdLst>
            <p14:sldId id="314"/>
            <p14:sldId id="257"/>
            <p14:sldId id="258"/>
            <p14:sldId id="261"/>
            <p14:sldId id="262"/>
            <p14:sldId id="263"/>
            <p14:sldId id="259"/>
            <p14:sldId id="260"/>
          </p14:sldIdLst>
        </p14:section>
        <p14:section name="20220520" id="{2AD05D00-BF89-4059-8CB5-04FA571B6256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  <p14:sldId id="273"/>
            <p14:sldId id="274"/>
            <p14:sldId id="271"/>
            <p14:sldId id="275"/>
            <p14:sldId id="276"/>
            <p14:sldId id="277"/>
            <p14:sldId id="292"/>
            <p14:sldId id="293"/>
            <p14:sldId id="294"/>
            <p14:sldId id="282"/>
            <p14:sldId id="281"/>
            <p14:sldId id="295"/>
            <p14:sldId id="296"/>
            <p14:sldId id="297"/>
            <p14:sldId id="286"/>
            <p14:sldId id="298"/>
            <p14:sldId id="287"/>
            <p14:sldId id="289"/>
            <p14:sldId id="290"/>
            <p14:sldId id="299"/>
          </p14:sldIdLst>
        </p14:section>
        <p14:section name="GPIO_Interrupt_Tutorial" id="{3BB93659-1927-4043-A6FE-2BA421DBE7B7}">
          <p14:sldIdLst>
            <p14:sldId id="300"/>
            <p14:sldId id="335"/>
            <p14:sldId id="336"/>
            <p14:sldId id="340"/>
            <p14:sldId id="339"/>
            <p14:sldId id="337"/>
            <p14:sldId id="341"/>
            <p14:sldId id="338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62"/>
            <p14:sldId id="357"/>
            <p14:sldId id="358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鄭 彥禎" initials="鄭" lastIdx="1" clrIdx="0">
    <p:extLst>
      <p:ext uri="{19B8F6BF-5375-455C-9EA6-DF929625EA0E}">
        <p15:presenceInfo xmlns:p15="http://schemas.microsoft.com/office/powerpoint/2012/main" userId="af6753d5dfc968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E060A-71F9-4478-BA85-2463B9872AA6}" type="datetimeFigureOut">
              <a:rPr lang="zh-TW" altLang="en-US" smtClean="0"/>
              <a:t>2022/6/25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3DB68-4467-40B9-B368-45085FA0EC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9528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306-5BC4-410A-AB8D-D9925D56CF99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8484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306-5BC4-410A-AB8D-D9925D56CF99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100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讓使用者不會感到當機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306-5BC4-410A-AB8D-D9925D56CF99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594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22F25-014C-97FA-094C-245A83ED9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036D727-0824-36F5-AC24-5C8EED539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3ED271-1730-969B-4AF4-7F22A638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2022/6/25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7392E60-3ACE-24BF-EE79-654848524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9CC92B-A3E9-7BE2-EEF1-BB05AE2B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0167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0134B8-873F-BD67-9084-FB45EAA4A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E7E4DAA-F5A3-CE3F-8A20-9C96E5B29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AAED8D-0B57-D98E-C3D1-4FF26B8D5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2022/6/25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0EFBCBC-E760-2A90-4165-953627CA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897122-2CE9-05E2-F75A-4022CA04A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0426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0B53B2D-C5D6-E0CD-2C5B-F6CBBB6589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7856AB6-5F19-01F9-27FA-81B7B6039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8836DE-CF04-5950-1349-E7F1FBDA0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2022/6/25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7DED2F-E155-6F37-9214-64B1C5780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2FC653-BCFE-3F4E-1028-2CB8E0FAD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1931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694B09-0909-B892-743B-F2B0130A6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E4E61D-E4CB-708B-8DF0-5CE788E08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ABA14F-E3E6-DF23-89C4-BFE08FF4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2022/6/25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C2566C-EEFA-8CC9-A71D-C3D464F74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617D08-ABD4-4DB7-B20E-EF95AF27D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3520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05DE11-BD16-C9F4-4D4A-8F6F58DD2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48F51D-731B-0932-532A-E7AFB06E9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6924AE-F3CE-6027-B265-D4F5CAE5D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2022/6/25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E1A2E8-7FBE-9726-8A5A-640F10158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2B076F-151E-8062-2EB9-58AA8A45E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82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A132B3-27B9-3F4E-86DE-59977A08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2ACD24-4979-52F5-F340-7667674CF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6A6743-DB1F-2D7F-7CD0-26BFF0B1E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406B2B8-F4EE-F312-C6B2-716A2C76A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2022/6/25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18F93A2-CF77-0D27-2DAE-1AAF38A7F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7A45F05-F241-F10B-6C88-068519D1C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551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A21766-1002-71F0-222A-59C3D33A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4E71E3C-33B9-E88C-8381-E15A5B412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429A48C-2BFC-B889-E9B1-987FFA80B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26BC909-90E2-DEC5-BCD4-C5625262E0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28A50A9-8D04-029F-FA7B-0F0AA2CBC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635F4D9-565D-7DB2-4E07-CE335932F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2022/6/25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3CDE902-5996-8037-D59B-7884EB475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4D6B726-E3AA-F37B-BBC8-4DFB959A7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2238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974999-9A7D-9D54-1F8E-28256B7F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B2CF9CB-7190-FC63-4EE3-F07EA27E5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2022/6/25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03BEF49-354E-4AFD-E46C-9F2C4AF71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CD479E-8BAF-CDF3-65CE-EC58602F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5861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E773BBC-C297-26F1-951A-B474CB724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2022/6/25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CF0424F-8243-9BAD-ED48-90673DAE1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E22609-8F83-BBCE-7F29-57C16715E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624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F1A152-A4AF-0ED2-E321-D49008B4E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8B54DE-3040-EE4B-B156-213A79361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624E6B8-F514-111E-FAA7-825C75B76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08EC22C-2ACF-188B-87D1-F83223ADF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2022/6/25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6BB056-DEC4-47BC-7A95-3C5D2905D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12495E9-0811-60CE-5312-1BCB6FF5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853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255B71-ABE1-187F-7BC9-432A5227C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45A92C7-0CA3-8881-7FB9-8B01E82855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E891F13-837F-EF19-3F18-3B5CD2DE9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8A789A1-583A-EB6A-AB33-7AB340888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2022/6/25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74BD82-B161-1556-58A9-4162B3BB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DE61831-4D27-D175-49A0-7765670E1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3062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D0A6B9D-DF47-BAA7-1E2B-FCCA03741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4158360-4015-3D7F-8FC1-BEBCF8522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E643FF-8843-5E31-F3F2-D2EB850ED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FDEEB-0442-4AB9-8002-744FF9D57919}" type="datetimeFigureOut">
              <a:rPr lang="zh-TW" altLang="en-US" smtClean="0"/>
              <a:t>2022/6/25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4EC62A-B3B3-EBC9-9992-27C18841C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E42C4-A0BF-874E-7D8F-594284514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217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21EAF8-C80A-E2AC-7C77-056597E2ED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系統晶片設計實習</a:t>
            </a:r>
            <a:br>
              <a:rPr lang="en-US" altLang="zh-TW" dirty="0"/>
            </a:br>
            <a:r>
              <a:rPr lang="en-US" altLang="zh-TW" dirty="0"/>
              <a:t>“</a:t>
            </a:r>
            <a:r>
              <a:rPr lang="zh-TW" altLang="en-US" i="1" dirty="0"/>
              <a:t>貪食蛇 </a:t>
            </a:r>
            <a:r>
              <a:rPr lang="en-US" altLang="zh-TW" i="1" dirty="0"/>
              <a:t>“</a:t>
            </a:r>
            <a:r>
              <a:rPr lang="zh-TW" altLang="en-US" i="1" dirty="0"/>
              <a:t>  期末</a:t>
            </a:r>
            <a:r>
              <a:rPr lang="zh-TW" altLang="en-US" dirty="0"/>
              <a:t>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F783D-5FAE-DC8A-95C8-17888225B3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組員 鄭彥禎</a:t>
            </a:r>
            <a:endParaRPr lang="en-US" altLang="zh-TW" dirty="0"/>
          </a:p>
          <a:p>
            <a:r>
              <a:rPr lang="zh-TW" altLang="en-US" dirty="0"/>
              <a:t>          邱柏瑋</a:t>
            </a:r>
            <a:endParaRPr lang="en-US" altLang="zh-TW" dirty="0"/>
          </a:p>
          <a:p>
            <a:r>
              <a:rPr lang="zh-TW" altLang="en-US" dirty="0"/>
              <a:t>          黃紫汝</a:t>
            </a:r>
          </a:p>
        </p:txBody>
      </p:sp>
    </p:spTree>
    <p:extLst>
      <p:ext uri="{BB962C8B-B14F-4D97-AF65-F5344CB8AC3E}">
        <p14:creationId xmlns:p14="http://schemas.microsoft.com/office/powerpoint/2010/main" val="263681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標題 1">
            <a:extLst>
              <a:ext uri="{FF2B5EF4-FFF2-40B4-BE49-F238E27FC236}">
                <a16:creationId xmlns:a16="http://schemas.microsoft.com/office/drawing/2014/main" id="{09CA60F1-EC4B-24F0-741E-2C05EF1B1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PL</a:t>
            </a:r>
            <a:endParaRPr lang="zh-TW" altLang="en-US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6F2786F-0581-4D10-8847-15578D115EE0}"/>
              </a:ext>
            </a:extLst>
          </p:cNvPr>
          <p:cNvGrpSpPr/>
          <p:nvPr/>
        </p:nvGrpSpPr>
        <p:grpSpPr>
          <a:xfrm>
            <a:off x="1509535" y="1253290"/>
            <a:ext cx="8888866" cy="4776024"/>
            <a:chOff x="666853" y="1172608"/>
            <a:chExt cx="8888866" cy="477602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7D40497-16B0-F7B2-D97A-8129031875C8}"/>
                </a:ext>
              </a:extLst>
            </p:cNvPr>
            <p:cNvSpPr/>
            <p:nvPr/>
          </p:nvSpPr>
          <p:spPr>
            <a:xfrm>
              <a:off x="666853" y="2828029"/>
              <a:ext cx="1417738" cy="122117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建立</a:t>
              </a:r>
              <a:endParaRPr lang="en-US" altLang="zh-TW" dirty="0"/>
            </a:p>
            <a:p>
              <a:pPr algn="ctr"/>
              <a:r>
                <a:rPr lang="zh-TW" altLang="en-US" dirty="0"/>
                <a:t>蛇狀態顯示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442C19C-567F-19BA-BB91-0C2D547CBE03}"/>
                </a:ext>
              </a:extLst>
            </p:cNvPr>
            <p:cNvSpPr/>
            <p:nvPr/>
          </p:nvSpPr>
          <p:spPr>
            <a:xfrm>
              <a:off x="2844525" y="1765635"/>
              <a:ext cx="1635854" cy="67942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接收外部訊號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26DE6BA-9F50-420A-E185-484F2A6D468C}"/>
                </a:ext>
              </a:extLst>
            </p:cNvPr>
            <p:cNvSpPr/>
            <p:nvPr/>
          </p:nvSpPr>
          <p:spPr>
            <a:xfrm>
              <a:off x="5439520" y="1172608"/>
              <a:ext cx="679509" cy="3881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重置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4171D95-16CC-C882-AFED-FC00D6EA6AF6}"/>
                </a:ext>
              </a:extLst>
            </p:cNvPr>
            <p:cNvSpPr/>
            <p:nvPr/>
          </p:nvSpPr>
          <p:spPr>
            <a:xfrm>
              <a:off x="5439520" y="2168740"/>
              <a:ext cx="679509" cy="3881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左轉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797809D-8EE6-5F16-DF43-DCC479CFF96C}"/>
                </a:ext>
              </a:extLst>
            </p:cNvPr>
            <p:cNvSpPr/>
            <p:nvPr/>
          </p:nvSpPr>
          <p:spPr>
            <a:xfrm>
              <a:off x="5439520" y="2666806"/>
              <a:ext cx="679509" cy="3881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右轉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F7F1450-7E67-85BD-92B0-30E4CDA94659}"/>
                </a:ext>
              </a:extLst>
            </p:cNvPr>
            <p:cNvSpPr/>
            <p:nvPr/>
          </p:nvSpPr>
          <p:spPr>
            <a:xfrm>
              <a:off x="6753795" y="1172608"/>
              <a:ext cx="707472" cy="3881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重置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5C08C8D-C322-B1CA-BCA7-FC3C1A89CD25}"/>
                </a:ext>
              </a:extLst>
            </p:cNvPr>
            <p:cNvSpPr/>
            <p:nvPr/>
          </p:nvSpPr>
          <p:spPr>
            <a:xfrm>
              <a:off x="6753795" y="2362791"/>
              <a:ext cx="1160478" cy="3881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轉向訊號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3E0A6DB-D449-F249-1106-13AD705CA94A}"/>
                </a:ext>
              </a:extLst>
            </p:cNvPr>
            <p:cNvSpPr/>
            <p:nvPr/>
          </p:nvSpPr>
          <p:spPr>
            <a:xfrm>
              <a:off x="5263351" y="1670674"/>
              <a:ext cx="1031846" cy="3881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ON</a:t>
              </a:r>
              <a:endParaRPr lang="zh-TW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69F3750-089C-DEC4-55D7-629FD687ACA5}"/>
                </a:ext>
              </a:extLst>
            </p:cNvPr>
            <p:cNvSpPr/>
            <p:nvPr/>
          </p:nvSpPr>
          <p:spPr>
            <a:xfrm>
              <a:off x="6753795" y="1670673"/>
              <a:ext cx="2058100" cy="3881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遊戲的啟動</a:t>
              </a:r>
            </a:p>
          </p:txBody>
        </p:sp>
        <p:sp>
          <p:nvSpPr>
            <p:cNvPr id="17" name="左大括弧 16">
              <a:extLst>
                <a:ext uri="{FF2B5EF4-FFF2-40B4-BE49-F238E27FC236}">
                  <a16:creationId xmlns:a16="http://schemas.microsoft.com/office/drawing/2014/main" id="{54EA971C-DDBF-B395-13F3-8F33CA86A502}"/>
                </a:ext>
              </a:extLst>
            </p:cNvPr>
            <p:cNvSpPr/>
            <p:nvPr/>
          </p:nvSpPr>
          <p:spPr>
            <a:xfrm>
              <a:off x="4760012" y="1172608"/>
              <a:ext cx="173372" cy="188229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41DCE0C9-EF55-6C0D-77F4-743A913DA7A5}"/>
                </a:ext>
              </a:extLst>
            </p:cNvPr>
            <p:cNvCxnSpPr>
              <a:stCxn id="8" idx="3"/>
              <a:endCxn id="12" idx="1"/>
            </p:cNvCxnSpPr>
            <p:nvPr/>
          </p:nvCxnSpPr>
          <p:spPr>
            <a:xfrm>
              <a:off x="6119029" y="1366659"/>
              <a:ext cx="6347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719D2957-55E4-36F3-AF7D-C297007FC595}"/>
                </a:ext>
              </a:extLst>
            </p:cNvPr>
            <p:cNvCxnSpPr>
              <a:stCxn id="15" idx="3"/>
              <a:endCxn id="16" idx="1"/>
            </p:cNvCxnSpPr>
            <p:nvPr/>
          </p:nvCxnSpPr>
          <p:spPr>
            <a:xfrm flipV="1">
              <a:off x="6295197" y="1864724"/>
              <a:ext cx="45859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3759D592-0440-8202-EE2B-AAEE9C271F27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>
              <a:off x="6119029" y="2362791"/>
              <a:ext cx="634766" cy="1940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203403A8-B557-515C-0F08-80F65A7A6EDB}"/>
                </a:ext>
              </a:extLst>
            </p:cNvPr>
            <p:cNvCxnSpPr>
              <a:stCxn id="11" idx="3"/>
              <a:endCxn id="14" idx="1"/>
            </p:cNvCxnSpPr>
            <p:nvPr/>
          </p:nvCxnSpPr>
          <p:spPr>
            <a:xfrm flipV="1">
              <a:off x="6119029" y="2556842"/>
              <a:ext cx="634766" cy="3040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66CB301-35CF-7CCB-68B2-7495D3FF1A52}"/>
                </a:ext>
              </a:extLst>
            </p:cNvPr>
            <p:cNvSpPr/>
            <p:nvPr/>
          </p:nvSpPr>
          <p:spPr>
            <a:xfrm>
              <a:off x="2844525" y="4520218"/>
              <a:ext cx="1560353" cy="6992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[</a:t>
              </a:r>
              <a:r>
                <a:rPr lang="zh-TW" altLang="en-US" dirty="0"/>
                <a:t>生命區塊</a:t>
              </a:r>
              <a:r>
                <a:rPr lang="en-US" altLang="zh-TW" dirty="0"/>
                <a:t>]</a:t>
              </a:r>
            </a:p>
            <a:p>
              <a:pPr algn="ctr"/>
              <a:r>
                <a:rPr lang="zh-TW" altLang="en-US" dirty="0"/>
                <a:t>蛇狀態顯示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FF88E501-933E-3ADC-895E-4F9A9868C5B1}"/>
                </a:ext>
              </a:extLst>
            </p:cNvPr>
            <p:cNvSpPr/>
            <p:nvPr/>
          </p:nvSpPr>
          <p:spPr>
            <a:xfrm>
              <a:off x="5302502" y="4147818"/>
              <a:ext cx="1551963" cy="3881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蛇節數增減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5B9AD986-846E-716E-8FF2-8BF5E2A38E50}"/>
                </a:ext>
              </a:extLst>
            </p:cNvPr>
            <p:cNvSpPr/>
            <p:nvPr/>
          </p:nvSpPr>
          <p:spPr>
            <a:xfrm>
              <a:off x="5310889" y="4630544"/>
              <a:ext cx="1551963" cy="3881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生命值</a:t>
              </a: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3FA53101-4319-5097-A81E-DC2A993E6592}"/>
                </a:ext>
              </a:extLst>
            </p:cNvPr>
            <p:cNvSpPr/>
            <p:nvPr/>
          </p:nvSpPr>
          <p:spPr>
            <a:xfrm>
              <a:off x="5310889" y="5095537"/>
              <a:ext cx="1551963" cy="3881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呼吸燈</a:t>
              </a:r>
            </a:p>
          </p:txBody>
        </p:sp>
        <p:sp>
          <p:nvSpPr>
            <p:cNvPr id="62" name="左大括弧 61">
              <a:extLst>
                <a:ext uri="{FF2B5EF4-FFF2-40B4-BE49-F238E27FC236}">
                  <a16:creationId xmlns:a16="http://schemas.microsoft.com/office/drawing/2014/main" id="{E08CB605-C5E3-3A5E-4A7F-C44459B8CFB4}"/>
                </a:ext>
              </a:extLst>
            </p:cNvPr>
            <p:cNvSpPr/>
            <p:nvPr/>
          </p:nvSpPr>
          <p:spPr>
            <a:xfrm>
              <a:off x="4734845" y="4168723"/>
              <a:ext cx="204132" cy="1342761"/>
            </a:xfrm>
            <a:prstGeom prst="leftBrace">
              <a:avLst>
                <a:gd name="adj1" fmla="val 8333"/>
                <a:gd name="adj2" fmla="val 4964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AB24D8E-4D44-805E-1D9B-81B9948F8F3F}"/>
                </a:ext>
              </a:extLst>
            </p:cNvPr>
            <p:cNvSpPr/>
            <p:nvPr/>
          </p:nvSpPr>
          <p:spPr>
            <a:xfrm>
              <a:off x="7466860" y="4147817"/>
              <a:ext cx="1551963" cy="3881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單次</a:t>
              </a:r>
              <a:r>
                <a:rPr lang="en-US" altLang="zh-TW" dirty="0"/>
                <a:t>+2</a:t>
              </a:r>
              <a:r>
                <a:rPr lang="zh-TW" altLang="en-US" dirty="0"/>
                <a:t>或</a:t>
              </a:r>
              <a:r>
                <a:rPr lang="en-US" altLang="zh-TW" dirty="0"/>
                <a:t>-1</a:t>
              </a:r>
              <a:endParaRPr lang="zh-TW" altLang="en-US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9E491B23-CC0B-6C6D-E203-9D4408A5413B}"/>
                </a:ext>
              </a:extLst>
            </p:cNvPr>
            <p:cNvSpPr/>
            <p:nvPr/>
          </p:nvSpPr>
          <p:spPr>
            <a:xfrm>
              <a:off x="7466860" y="4630543"/>
              <a:ext cx="2088859" cy="3881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撞牆或撞到自己</a:t>
              </a:r>
              <a:r>
                <a:rPr lang="en-US" altLang="zh-TW" dirty="0"/>
                <a:t>-1</a:t>
              </a:r>
              <a:endParaRPr lang="zh-TW" altLang="en-US" dirty="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AAE4A0FF-E7E7-65B9-A9D8-537B78F87FC9}"/>
                </a:ext>
              </a:extLst>
            </p:cNvPr>
            <p:cNvSpPr/>
            <p:nvPr/>
          </p:nvSpPr>
          <p:spPr>
            <a:xfrm>
              <a:off x="7466860" y="5095537"/>
              <a:ext cx="1551963" cy="3881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死亡時熄滅</a:t>
              </a:r>
            </a:p>
          </p:txBody>
        </p:sp>
        <p:cxnSp>
          <p:nvCxnSpPr>
            <p:cNvPr id="71" name="直線接點 70">
              <a:extLst>
                <a:ext uri="{FF2B5EF4-FFF2-40B4-BE49-F238E27FC236}">
                  <a16:creationId xmlns:a16="http://schemas.microsoft.com/office/drawing/2014/main" id="{F35BAD8F-8422-9C86-DD46-2979D558EAB0}"/>
                </a:ext>
              </a:extLst>
            </p:cNvPr>
            <p:cNvCxnSpPr>
              <a:stCxn id="59" idx="3"/>
              <a:endCxn id="63" idx="1"/>
            </p:cNvCxnSpPr>
            <p:nvPr/>
          </p:nvCxnSpPr>
          <p:spPr>
            <a:xfrm flipV="1">
              <a:off x="6854465" y="4341868"/>
              <a:ext cx="612395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3F5638CE-71F5-19F2-D9DD-320370882162}"/>
                </a:ext>
              </a:extLst>
            </p:cNvPr>
            <p:cNvCxnSpPr>
              <a:stCxn id="60" idx="3"/>
              <a:endCxn id="64" idx="1"/>
            </p:cNvCxnSpPr>
            <p:nvPr/>
          </p:nvCxnSpPr>
          <p:spPr>
            <a:xfrm flipV="1">
              <a:off x="6862852" y="4824594"/>
              <a:ext cx="60400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5462FAC6-232B-6C63-ACF5-D37798C17412}"/>
                </a:ext>
              </a:extLst>
            </p:cNvPr>
            <p:cNvCxnSpPr>
              <a:stCxn id="61" idx="3"/>
              <a:endCxn id="65" idx="1"/>
            </p:cNvCxnSpPr>
            <p:nvPr/>
          </p:nvCxnSpPr>
          <p:spPr>
            <a:xfrm>
              <a:off x="6862852" y="5289588"/>
              <a:ext cx="60400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1EBAE79-8BD8-4179-9FE1-4C7780CF3D47}"/>
                </a:ext>
              </a:extLst>
            </p:cNvPr>
            <p:cNvSpPr/>
            <p:nvPr/>
          </p:nvSpPr>
          <p:spPr>
            <a:xfrm>
              <a:off x="7466860" y="5560531"/>
              <a:ext cx="2088859" cy="3881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勝利時持續呼吸</a:t>
              </a:r>
            </a:p>
          </p:txBody>
        </p:sp>
      </p:grp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E15C5866-AAE7-47F8-B37D-5685864C2BB5}"/>
              </a:ext>
            </a:extLst>
          </p:cNvPr>
          <p:cNvCxnSpPr>
            <a:stCxn id="61" idx="3"/>
            <a:endCxn id="44" idx="1"/>
          </p:cNvCxnSpPr>
          <p:nvPr/>
        </p:nvCxnSpPr>
        <p:spPr>
          <a:xfrm>
            <a:off x="7705534" y="5370270"/>
            <a:ext cx="604008" cy="46499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71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0917F5-37CE-769B-D071-6AECF6D33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D137657-2EAD-B12E-CF19-DE415D05A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9693" y="1825625"/>
            <a:ext cx="7972613" cy="4351338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3B463BF-1871-D7B9-8B5E-3A2290126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345" y="2091304"/>
            <a:ext cx="45339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405B0-E000-E0F1-F8AF-701408B5E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285892-80E7-BAA4-A175-11D1CBA00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5E9CCB8-0D9F-B704-5E05-292D7DD15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79" b="3456"/>
          <a:stretch/>
        </p:blipFill>
        <p:spPr>
          <a:xfrm>
            <a:off x="1905793" y="1825625"/>
            <a:ext cx="798391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3951A6-DFFB-2546-9515-2C0ED239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PC</a:t>
            </a:r>
            <a:r>
              <a:rPr lang="zh-TW" altLang="en-US" dirty="0"/>
              <a:t>顯示畫面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1F4154C-8FD0-43F2-8AFE-04B41D659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566" y="1690688"/>
            <a:ext cx="7696867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3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AADC8DB-061E-4A6A-95CC-3DD2F8D3CB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7" t="1822" r="11354" b="4168"/>
          <a:stretch/>
        </p:blipFill>
        <p:spPr>
          <a:xfrm>
            <a:off x="851077" y="1804268"/>
            <a:ext cx="4632351" cy="414416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B775B7E-EEEF-428F-A6CA-E98D72192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468"/>
          <a:stretch/>
        </p:blipFill>
        <p:spPr>
          <a:xfrm>
            <a:off x="6663812" y="1690688"/>
            <a:ext cx="4218706" cy="201766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63951A6-DFFB-2546-9515-2C0ED239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LED</a:t>
            </a:r>
            <a:r>
              <a:rPr lang="zh-TW" altLang="en-US" dirty="0"/>
              <a:t>與</a:t>
            </a:r>
            <a:r>
              <a:rPr lang="en-US" altLang="zh-TW" dirty="0"/>
              <a:t>Button</a:t>
            </a:r>
            <a:r>
              <a:rPr lang="zh-TW" altLang="en-US" dirty="0"/>
              <a:t>功能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319C057-1ADF-4EFC-B2AE-A9E0A940071E}"/>
              </a:ext>
            </a:extLst>
          </p:cNvPr>
          <p:cNvSpPr/>
          <p:nvPr/>
        </p:nvSpPr>
        <p:spPr>
          <a:xfrm>
            <a:off x="6766827" y="2512274"/>
            <a:ext cx="2361935" cy="4495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FCB3770-68B2-4705-A027-DBFA12E6456B}"/>
              </a:ext>
            </a:extLst>
          </p:cNvPr>
          <p:cNvSpPr/>
          <p:nvPr/>
        </p:nvSpPr>
        <p:spPr>
          <a:xfrm>
            <a:off x="9653270" y="2512274"/>
            <a:ext cx="965845" cy="4495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A0E1960-63F2-4883-B8C0-641B125F5F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50" r="1875"/>
          <a:stretch/>
        </p:blipFill>
        <p:spPr>
          <a:xfrm>
            <a:off x="7527850" y="4386194"/>
            <a:ext cx="2067187" cy="156223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C70349E-7FAE-EACA-C7B3-6D31D4FAB375}"/>
              </a:ext>
            </a:extLst>
          </p:cNvPr>
          <p:cNvSpPr txBox="1"/>
          <p:nvPr/>
        </p:nvSpPr>
        <p:spPr>
          <a:xfrm>
            <a:off x="7937829" y="3810496"/>
            <a:ext cx="1531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遊戲開始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20C79D0-8F7A-1E5F-EC34-7C5710B11F0C}"/>
              </a:ext>
            </a:extLst>
          </p:cNvPr>
          <p:cNvSpPr txBox="1"/>
          <p:nvPr/>
        </p:nvSpPr>
        <p:spPr>
          <a:xfrm>
            <a:off x="9532482" y="4879501"/>
            <a:ext cx="1207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向右轉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6EFB792-7FCC-C344-72B8-C62D48A1B6DE}"/>
              </a:ext>
            </a:extLst>
          </p:cNvPr>
          <p:cNvSpPr txBox="1"/>
          <p:nvPr/>
        </p:nvSpPr>
        <p:spPr>
          <a:xfrm>
            <a:off x="6460480" y="4879501"/>
            <a:ext cx="1207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向左轉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0BDF6D5-5AF9-8A34-AE0F-6ECDAE7415DC}"/>
              </a:ext>
            </a:extLst>
          </p:cNvPr>
          <p:cNvSpPr txBox="1"/>
          <p:nvPr/>
        </p:nvSpPr>
        <p:spPr>
          <a:xfrm>
            <a:off x="8223318" y="5948429"/>
            <a:ext cx="905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重置</a:t>
            </a:r>
          </a:p>
        </p:txBody>
      </p:sp>
      <p:sp>
        <p:nvSpPr>
          <p:cNvPr id="4" name="乘號 3">
            <a:extLst>
              <a:ext uri="{FF2B5EF4-FFF2-40B4-BE49-F238E27FC236}">
                <a16:creationId xmlns:a16="http://schemas.microsoft.com/office/drawing/2014/main" id="{64D62F6C-75FA-0BE9-509E-33D21F68CAB9}"/>
              </a:ext>
            </a:extLst>
          </p:cNvPr>
          <p:cNvSpPr/>
          <p:nvPr/>
        </p:nvSpPr>
        <p:spPr>
          <a:xfrm>
            <a:off x="8414158" y="5050172"/>
            <a:ext cx="528506" cy="46166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D2854B-2FA0-4713-9AA2-E38194FB3553}"/>
              </a:ext>
            </a:extLst>
          </p:cNvPr>
          <p:cNvSpPr txBox="1"/>
          <p:nvPr/>
        </p:nvSpPr>
        <p:spPr>
          <a:xfrm>
            <a:off x="7015895" y="1229023"/>
            <a:ext cx="1527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蛇的節數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E005F58-F4B2-4985-B0B6-BA6FF4689B2C}"/>
              </a:ext>
            </a:extLst>
          </p:cNvPr>
          <p:cNvSpPr txBox="1"/>
          <p:nvPr/>
        </p:nvSpPr>
        <p:spPr>
          <a:xfrm>
            <a:off x="9743176" y="1230923"/>
            <a:ext cx="1527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蛇的生命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37E445F-BF1E-4898-8C16-FC357798C7CE}"/>
              </a:ext>
            </a:extLst>
          </p:cNvPr>
          <p:cNvSpPr txBox="1"/>
          <p:nvPr/>
        </p:nvSpPr>
        <p:spPr>
          <a:xfrm>
            <a:off x="8561443" y="1216487"/>
            <a:ext cx="1527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呼吸燈</a:t>
            </a:r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FD65BA64-B346-4595-A1FB-2D8FBA4EF2D8}"/>
              </a:ext>
            </a:extLst>
          </p:cNvPr>
          <p:cNvCxnSpPr>
            <a:stCxn id="12" idx="1"/>
            <a:endCxn id="13" idx="1"/>
          </p:cNvCxnSpPr>
          <p:nvPr/>
        </p:nvCxnSpPr>
        <p:spPr>
          <a:xfrm rot="10800000" flipH="1">
            <a:off x="6766827" y="1459857"/>
            <a:ext cx="249068" cy="1277181"/>
          </a:xfrm>
          <a:prstGeom prst="bentConnector3">
            <a:avLst>
              <a:gd name="adj1" fmla="val -9178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CAD6435E-9778-49E1-AA39-9EB07EE48636}"/>
              </a:ext>
            </a:extLst>
          </p:cNvPr>
          <p:cNvCxnSpPr>
            <a:cxnSpLocks/>
            <a:stCxn id="18" idx="3"/>
            <a:endCxn id="15" idx="3"/>
          </p:cNvCxnSpPr>
          <p:nvPr/>
        </p:nvCxnSpPr>
        <p:spPr>
          <a:xfrm flipV="1">
            <a:off x="10619115" y="1461756"/>
            <a:ext cx="651531" cy="1275281"/>
          </a:xfrm>
          <a:prstGeom prst="bentConnector3">
            <a:avLst>
              <a:gd name="adj1" fmla="val 135087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9E3513C6-E1C9-4B72-A4E7-37336A408439}"/>
              </a:ext>
            </a:extLst>
          </p:cNvPr>
          <p:cNvSpPr/>
          <p:nvPr/>
        </p:nvSpPr>
        <p:spPr>
          <a:xfrm>
            <a:off x="9141225" y="2512274"/>
            <a:ext cx="512045" cy="4495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8A6CE584-B294-4884-B7C8-D6C433A7D5C5}"/>
              </a:ext>
            </a:extLst>
          </p:cNvPr>
          <p:cNvCxnSpPr>
            <a:cxnSpLocks/>
            <a:stCxn id="23" idx="0"/>
            <a:endCxn id="19" idx="2"/>
          </p:cNvCxnSpPr>
          <p:nvPr/>
        </p:nvCxnSpPr>
        <p:spPr>
          <a:xfrm rot="16200000" flipV="1">
            <a:off x="8944152" y="2059178"/>
            <a:ext cx="834122" cy="72070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83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C605BA-FD72-49EC-9BD9-11E597CD9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運作機制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9BB2EF-FBD7-44F8-9E12-6768D8D0E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蛇每 </a:t>
            </a:r>
            <a:r>
              <a:rPr lang="en-US" altLang="zh-TW" dirty="0"/>
              <a:t>0.5</a:t>
            </a:r>
            <a:r>
              <a:rPr lang="zh-TW" altLang="en-US" dirty="0"/>
              <a:t>秒 更新一次位置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撞牆及吃到自己</a:t>
            </a:r>
            <a:endParaRPr lang="en-US" altLang="zh-TW" dirty="0"/>
          </a:p>
          <a:p>
            <a:pPr lvl="1"/>
            <a:r>
              <a:rPr lang="zh-TW" altLang="en-US" dirty="0"/>
              <a:t>生命數扣 </a:t>
            </a:r>
            <a:r>
              <a:rPr lang="en-US" altLang="zh-TW" dirty="0"/>
              <a:t>“1”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蘋果每 </a:t>
            </a:r>
            <a:r>
              <a:rPr lang="en-US" altLang="zh-TW" dirty="0"/>
              <a:t>1</a:t>
            </a:r>
            <a:r>
              <a:rPr lang="zh-TW" altLang="en-US" dirty="0"/>
              <a:t>秒 產生二顆    </a:t>
            </a:r>
            <a:r>
              <a:rPr lang="en-US" altLang="zh-TW" dirty="0"/>
              <a:t>[</a:t>
            </a:r>
            <a:r>
              <a:rPr lang="zh-TW" altLang="en-US" dirty="0"/>
              <a:t>退化及成長各一顆</a:t>
            </a:r>
            <a:r>
              <a:rPr lang="en-US" altLang="zh-TW" dirty="0"/>
              <a:t>]</a:t>
            </a:r>
          </a:p>
          <a:p>
            <a:pPr lvl="1"/>
            <a:r>
              <a:rPr lang="zh-TW" altLang="en-US" dirty="0"/>
              <a:t>場上成長最多 </a:t>
            </a:r>
            <a:r>
              <a:rPr lang="en-US" altLang="zh-TW" dirty="0"/>
              <a:t>5</a:t>
            </a:r>
            <a:r>
              <a:rPr lang="zh-TW" altLang="en-US" dirty="0"/>
              <a:t> 顆         </a:t>
            </a:r>
            <a:r>
              <a:rPr lang="en-US" altLang="zh-TW" dirty="0"/>
              <a:t>[</a:t>
            </a:r>
            <a:r>
              <a:rPr lang="zh-TW" altLang="en-US" dirty="0"/>
              <a:t>吃到成長 增加兩節</a:t>
            </a:r>
            <a:r>
              <a:rPr lang="en-US" altLang="zh-TW" dirty="0"/>
              <a:t>]</a:t>
            </a:r>
          </a:p>
          <a:p>
            <a:pPr lvl="1"/>
            <a:r>
              <a:rPr lang="zh-TW" altLang="en-US" dirty="0"/>
              <a:t>場上退化最多 </a:t>
            </a:r>
            <a:r>
              <a:rPr lang="en-US" altLang="zh-TW" dirty="0"/>
              <a:t>5</a:t>
            </a:r>
            <a:r>
              <a:rPr lang="zh-TW" altLang="en-US" dirty="0"/>
              <a:t> 顆         </a:t>
            </a:r>
            <a:r>
              <a:rPr lang="en-US" altLang="zh-TW" dirty="0"/>
              <a:t>[</a:t>
            </a:r>
            <a:r>
              <a:rPr lang="zh-TW" altLang="en-US" dirty="0"/>
              <a:t>吃到退化 減少一節</a:t>
            </a:r>
            <a:r>
              <a:rPr lang="en-US" altLang="zh-TW" dirty="0"/>
              <a:t>]</a:t>
            </a:r>
          </a:p>
          <a:p>
            <a:pPr marL="457200" lvl="1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1178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12E6E8-E2D9-D85B-8816-990BF6DE5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遊戲勝敗條件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198B2D-E51E-804B-48E4-9AA843672E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成功條件</a:t>
                </a:r>
                <a:endParaRPr lang="en-US" altLang="zh-TW" dirty="0"/>
              </a:p>
              <a:p>
                <a:pPr lvl="1"/>
                <a:r>
                  <a:rPr lang="zh-TW" altLang="en-US" dirty="0"/>
                  <a:t>節數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dirty="0"/>
                  <a:t>5</a:t>
                </a:r>
                <a:r>
                  <a:rPr lang="zh-TW" altLang="en-US" dirty="0"/>
                  <a:t> </a:t>
                </a:r>
                <a:endParaRPr lang="en-US" altLang="zh-TW" dirty="0"/>
              </a:p>
              <a:p>
                <a:pPr lvl="1"/>
                <a:endParaRPr lang="en-US" altLang="zh-TW" dirty="0"/>
              </a:p>
              <a:p>
                <a:r>
                  <a:rPr lang="zh-TW" altLang="en-US" dirty="0"/>
                  <a:t>失敗條件</a:t>
                </a:r>
                <a:endParaRPr lang="en-US" altLang="zh-TW" dirty="0"/>
              </a:p>
              <a:p>
                <a:pPr lvl="1"/>
                <a:r>
                  <a:rPr lang="zh-TW" altLang="en-US" dirty="0"/>
                  <a:t>節數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3</a:t>
                </a:r>
                <a:r>
                  <a:rPr lang="zh-TW" altLang="en-US" dirty="0"/>
                  <a:t> </a:t>
                </a:r>
                <a:endParaRPr lang="en-US" altLang="zh-TW" dirty="0"/>
              </a:p>
              <a:p>
                <a:pPr lvl="1"/>
                <a:r>
                  <a:rPr lang="zh-TW" altLang="en-US" dirty="0"/>
                  <a:t>生命數歸 </a:t>
                </a:r>
                <a:r>
                  <a:rPr lang="en-US" altLang="zh-TW" dirty="0"/>
                  <a:t>“0”</a:t>
                </a:r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198B2D-E51E-804B-48E4-9AA843672E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99FF1C-11A2-F68B-261F-623CFBBC2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/>
              <a:t>DEMO</a:t>
            </a:r>
            <a:r>
              <a:rPr lang="zh-TW" altLang="en-US" dirty="0"/>
              <a:t>流程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3C355F5-55F8-9140-E503-B13A56B40A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514350" indent="-514350">
                  <a:buFont typeface="Wingdings" panose="05000000000000000000" pitchFamily="2" charset="2"/>
                  <a:buAutoNum type="circleNumWdWhitePlain"/>
                </a:pPr>
                <a:r>
                  <a:rPr lang="zh-TW" altLang="en-US" dirty="0"/>
                  <a:t>遊戲啟動</a:t>
                </a:r>
                <a:endParaRPr lang="en-US" altLang="zh-TW" dirty="0"/>
              </a:p>
              <a:p>
                <a:pPr marL="514350" indent="-514350">
                  <a:buFont typeface="Wingdings" panose="05000000000000000000" pitchFamily="2" charset="2"/>
                  <a:buAutoNum type="circleNumWdWhitePlain"/>
                </a:pPr>
                <a:r>
                  <a:rPr lang="zh-TW" altLang="en-US" dirty="0"/>
                  <a:t>吃兩種蘋果  </a:t>
                </a:r>
                <a:r>
                  <a:rPr lang="en-US" altLang="zh-TW" dirty="0">
                    <a:sym typeface="Wingdings" panose="05000000000000000000" pitchFamily="2" charset="2"/>
                  </a:rPr>
                  <a:t></a:t>
                </a:r>
                <a:r>
                  <a:rPr lang="zh-TW" altLang="en-US" dirty="0">
                    <a:sym typeface="Wingdings" panose="05000000000000000000" pitchFamily="2" charset="2"/>
                  </a:rPr>
                  <a:t>  確認成長退化</a:t>
                </a:r>
                <a:endParaRPr lang="en-US" altLang="zh-TW" dirty="0">
                  <a:sym typeface="Wingdings" panose="05000000000000000000" pitchFamily="2" charset="2"/>
                </a:endParaRPr>
              </a:p>
              <a:p>
                <a:pPr marL="514350" indent="-514350">
                  <a:buFont typeface="Wingdings" panose="05000000000000000000" pitchFamily="2" charset="2"/>
                  <a:buAutoNum type="circleNumWdWhitePlain"/>
                </a:pPr>
                <a:r>
                  <a:rPr lang="zh-TW" altLang="en-US" dirty="0">
                    <a:sym typeface="Wingdings" panose="05000000000000000000" pitchFamily="2" charset="2"/>
                  </a:rPr>
                  <a:t>撞到蛇自己  </a:t>
                </a:r>
                <a:r>
                  <a:rPr lang="en-US" altLang="zh-TW" dirty="0">
                    <a:sym typeface="Wingdings" panose="05000000000000000000" pitchFamily="2" charset="2"/>
                  </a:rPr>
                  <a:t></a:t>
                </a:r>
                <a:r>
                  <a:rPr lang="zh-TW" altLang="en-US" dirty="0">
                    <a:sym typeface="Wingdings" panose="05000000000000000000" pitchFamily="2" charset="2"/>
                  </a:rPr>
                  <a:t>  確認 </a:t>
                </a:r>
                <a:r>
                  <a:rPr lang="en-US" altLang="zh-TW" dirty="0">
                    <a:sym typeface="Wingdings" panose="05000000000000000000" pitchFamily="2" charset="2"/>
                  </a:rPr>
                  <a:t>LED</a:t>
                </a:r>
                <a:r>
                  <a:rPr lang="zh-TW" altLang="en-US" dirty="0">
                    <a:sym typeface="Wingdings" panose="05000000000000000000" pitchFamily="2" charset="2"/>
                  </a:rPr>
                  <a:t> 燈 生命值扣 </a:t>
                </a:r>
                <a:r>
                  <a:rPr lang="en-US" altLang="zh-TW" dirty="0">
                    <a:sym typeface="Wingdings" panose="05000000000000000000" pitchFamily="2" charset="2"/>
                  </a:rPr>
                  <a:t>“1”</a:t>
                </a:r>
              </a:p>
              <a:p>
                <a:pPr marL="514350" indent="-514350">
                  <a:buFont typeface="Wingdings" panose="05000000000000000000" pitchFamily="2" charset="2"/>
                  <a:buAutoNum type="circleNumWdWhitePlain"/>
                </a:pPr>
                <a:r>
                  <a:rPr lang="zh-TW" altLang="en-US" dirty="0"/>
                  <a:t>撞牆              </a:t>
                </a:r>
                <a:r>
                  <a:rPr lang="en-US" altLang="zh-TW" dirty="0">
                    <a:sym typeface="Wingdings" panose="05000000000000000000" pitchFamily="2" charset="2"/>
                  </a:rPr>
                  <a:t></a:t>
                </a:r>
                <a:r>
                  <a:rPr lang="zh-TW" altLang="en-US" dirty="0">
                    <a:sym typeface="Wingdings" panose="05000000000000000000" pitchFamily="2" charset="2"/>
                  </a:rPr>
                  <a:t>  確認 </a:t>
                </a:r>
                <a:r>
                  <a:rPr lang="en-US" altLang="zh-TW" dirty="0">
                    <a:sym typeface="Wingdings" panose="05000000000000000000" pitchFamily="2" charset="2"/>
                  </a:rPr>
                  <a:t>LED</a:t>
                </a:r>
                <a:r>
                  <a:rPr lang="zh-TW" altLang="en-US" dirty="0">
                    <a:sym typeface="Wingdings" panose="05000000000000000000" pitchFamily="2" charset="2"/>
                  </a:rPr>
                  <a:t> 燈 生命值扣 </a:t>
                </a:r>
                <a:r>
                  <a:rPr lang="en-US" altLang="zh-TW" dirty="0">
                    <a:sym typeface="Wingdings" panose="05000000000000000000" pitchFamily="2" charset="2"/>
                  </a:rPr>
                  <a:t>“1”</a:t>
                </a:r>
              </a:p>
              <a:p>
                <a:pPr marL="514350" indent="-514350">
                  <a:buFont typeface="Wingdings" panose="05000000000000000000" pitchFamily="2" charset="2"/>
                  <a:buAutoNum type="circleNumWdWhitePlain"/>
                </a:pPr>
                <a:r>
                  <a:rPr lang="zh-TW" altLang="en-US" dirty="0"/>
                  <a:t>吃退化蘋果  </a:t>
                </a:r>
                <a:r>
                  <a:rPr lang="en-US" altLang="zh-TW" dirty="0">
                    <a:sym typeface="Wingdings" panose="05000000000000000000" pitchFamily="2" charset="2"/>
                  </a:rPr>
                  <a:t></a:t>
                </a:r>
                <a:r>
                  <a:rPr lang="zh-TW" altLang="en-US" dirty="0">
                    <a:sym typeface="Wingdings" panose="05000000000000000000" pitchFamily="2" charset="2"/>
                  </a:rPr>
                  <a:t>  確認</a:t>
                </a:r>
                <a:r>
                  <a:rPr lang="zh-TW" altLang="en-US" dirty="0"/>
                  <a:t>節數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3</a:t>
                </a:r>
                <a:r>
                  <a:rPr lang="zh-TW" altLang="en-US" dirty="0"/>
                  <a:t>時遊戲結束</a:t>
                </a:r>
                <a:endParaRPr lang="en-US" altLang="zh-TW" dirty="0"/>
              </a:p>
              <a:p>
                <a:pPr marL="514350" indent="-514350">
                  <a:buFont typeface="Wingdings" panose="05000000000000000000" pitchFamily="2" charset="2"/>
                  <a:buAutoNum type="circleNumWdWhitePlain"/>
                </a:pPr>
                <a:r>
                  <a:rPr lang="zh-TW" altLang="en-US" dirty="0"/>
                  <a:t>重置遊戲      </a:t>
                </a:r>
                <a:r>
                  <a:rPr lang="en-US" altLang="zh-TW" dirty="0">
                    <a:sym typeface="Wingdings" panose="05000000000000000000" pitchFamily="2" charset="2"/>
                  </a:rPr>
                  <a:t></a:t>
                </a:r>
                <a:r>
                  <a:rPr lang="zh-TW" altLang="en-US" dirty="0">
                    <a:sym typeface="Wingdings" panose="05000000000000000000" pitchFamily="2" charset="2"/>
                  </a:rPr>
                  <a:t>  確認遊戲是否重新開始</a:t>
                </a:r>
                <a:endParaRPr lang="en-US" altLang="zh-TW" dirty="0">
                  <a:sym typeface="Wingdings" panose="05000000000000000000" pitchFamily="2" charset="2"/>
                </a:endParaRPr>
              </a:p>
              <a:p>
                <a:pPr marL="514350" indent="-514350">
                  <a:buFont typeface="Wingdings" panose="05000000000000000000" pitchFamily="2" charset="2"/>
                  <a:buAutoNum type="circleNumWdWhitePlain"/>
                </a:pPr>
                <a:r>
                  <a:rPr lang="zh-TW" altLang="en-US" dirty="0"/>
                  <a:t>吃成長蘋果  </a:t>
                </a:r>
                <a:r>
                  <a:rPr lang="en-US" altLang="zh-TW" dirty="0">
                    <a:sym typeface="Wingdings" panose="05000000000000000000" pitchFamily="2" charset="2"/>
                  </a:rPr>
                  <a:t></a:t>
                </a:r>
                <a:r>
                  <a:rPr lang="zh-TW" altLang="en-US" dirty="0">
                    <a:sym typeface="Wingdings" panose="05000000000000000000" pitchFamily="2" charset="2"/>
                  </a:rPr>
                  <a:t>  確認</a:t>
                </a:r>
                <a:r>
                  <a:rPr lang="zh-TW" altLang="en-US" dirty="0"/>
                  <a:t>節數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dirty="0"/>
                  <a:t>5</a:t>
                </a:r>
                <a:r>
                  <a:rPr lang="zh-TW" altLang="en-US" dirty="0"/>
                  <a:t> 時遊戲結束</a:t>
                </a:r>
                <a:endParaRPr lang="en-US" altLang="zh-TW" dirty="0"/>
              </a:p>
              <a:p>
                <a:pPr marL="514350" indent="-514350">
                  <a:buFont typeface="Wingdings" panose="05000000000000000000" pitchFamily="2" charset="2"/>
                  <a:buAutoNum type="circleNumWdWhitePlain"/>
                </a:pPr>
                <a:endParaRPr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3C355F5-55F8-9140-E503-B13A56B40A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30FA3DB8-769A-CFA0-DA8E-28A860193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468"/>
          <a:stretch/>
        </p:blipFill>
        <p:spPr>
          <a:xfrm>
            <a:off x="8163187" y="2048217"/>
            <a:ext cx="3089945" cy="147781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2764939-54AF-B2A6-2734-04CC6C94E5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50" r="1875"/>
          <a:stretch/>
        </p:blipFill>
        <p:spPr>
          <a:xfrm>
            <a:off x="8756137" y="3792003"/>
            <a:ext cx="2067187" cy="156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9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226F6D-C3E0-4FB1-B81D-BA2BF3171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分工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2916046-5FDC-4B4A-A029-23B960136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492854"/>
              </p:ext>
            </p:extLst>
          </p:nvPr>
        </p:nvGraphicFramePr>
        <p:xfrm>
          <a:off x="1727199" y="2924983"/>
          <a:ext cx="8851154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25577">
                  <a:extLst>
                    <a:ext uri="{9D8B030D-6E8A-4147-A177-3AD203B41FA5}">
                      <a16:colId xmlns:a16="http://schemas.microsoft.com/office/drawing/2014/main" val="3299465593"/>
                    </a:ext>
                  </a:extLst>
                </a:gridCol>
                <a:gridCol w="4425577">
                  <a:extLst>
                    <a:ext uri="{9D8B030D-6E8A-4147-A177-3AD203B41FA5}">
                      <a16:colId xmlns:a16="http://schemas.microsoft.com/office/drawing/2014/main" val="12705420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組員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工作項目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8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鄭彥禎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Verilog IP</a:t>
                      </a:r>
                      <a:r>
                        <a:rPr lang="zh-TW" altLang="en-US" dirty="0"/>
                        <a:t>撰寫與打包、系統整合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424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邱柏瑋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PC</a:t>
                      </a:r>
                      <a:r>
                        <a:rPr lang="zh-TW" altLang="en-US" dirty="0"/>
                        <a:t>遊戲畫面建立、</a:t>
                      </a:r>
                      <a:r>
                        <a:rPr lang="en-US" altLang="zh-TW" dirty="0"/>
                        <a:t>PS</a:t>
                      </a:r>
                      <a:r>
                        <a:rPr lang="zh-TW" altLang="en-US" dirty="0"/>
                        <a:t>遊戲機制、系統整合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985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黃紫汝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</a:t>
                      </a:r>
                      <a:r>
                        <a:rPr lang="zh-TW" altLang="en-US" dirty="0"/>
                        <a:t>語言</a:t>
                      </a:r>
                      <a:r>
                        <a:rPr lang="en-US" altLang="zh-TW" dirty="0"/>
                        <a:t>_</a:t>
                      </a:r>
                      <a:r>
                        <a:rPr lang="zh-TW" altLang="en-US" dirty="0"/>
                        <a:t>遊戲機制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977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8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FB3998-6C59-F324-B611-92949C982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20220624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471E2D-6CE9-C081-2773-C7F9E089D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AEF3E5B-5B3E-148A-8AFE-9147E0516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487" y="1591481"/>
            <a:ext cx="8134068" cy="45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54B4AB9-3EE4-B29F-33AE-CB140D49B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88" y="1205882"/>
            <a:ext cx="4548371" cy="291994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358D09A-7A7D-A2E4-B5BF-53FB19A9F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537" y="191911"/>
            <a:ext cx="7088400" cy="494788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A0DD512-1E0C-6EB1-95AC-E56CDE01E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09" y="4928218"/>
            <a:ext cx="7181850" cy="7239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5234B7B-4EA1-ACF9-8190-13C53AB77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30" y="5800725"/>
            <a:ext cx="5962650" cy="10572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6940EA1-C29F-3812-28C9-6BF79EC62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6903" y="3794135"/>
            <a:ext cx="2824333" cy="296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2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B50B0B-06CD-9216-92F8-FC117CAC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AXI_</a:t>
            </a:r>
            <a:r>
              <a:rPr lang="zh-TW" altLang="en-US" dirty="0"/>
              <a:t>訊號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B807522-58A2-11AC-E368-B3B655013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7649" y="1690688"/>
            <a:ext cx="5190418" cy="4351338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A65B3F6-EAF6-1198-9D5A-0A1FA0955DC7}"/>
              </a:ext>
            </a:extLst>
          </p:cNvPr>
          <p:cNvSpPr txBox="1"/>
          <p:nvPr/>
        </p:nvSpPr>
        <p:spPr>
          <a:xfrm>
            <a:off x="2177186" y="3319107"/>
            <a:ext cx="46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PC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49B8701-D1CB-765C-38C8-4711AF0BA792}"/>
              </a:ext>
            </a:extLst>
          </p:cNvPr>
          <p:cNvSpPr/>
          <p:nvPr/>
        </p:nvSpPr>
        <p:spPr>
          <a:xfrm>
            <a:off x="4400803" y="2016781"/>
            <a:ext cx="3489820" cy="36492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257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587AA8-8B19-165A-2E27-30103926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問題報告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B454F5-3D6C-7012-CF4A-C2444D8BF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問題環境</a:t>
            </a:r>
            <a:endParaRPr lang="en-US" altLang="zh-TW" dirty="0"/>
          </a:p>
          <a:p>
            <a:pPr lvl="1"/>
            <a:r>
              <a:rPr lang="en-US" altLang="zh-TW" dirty="0"/>
              <a:t>PL</a:t>
            </a:r>
            <a:r>
              <a:rPr lang="zh-TW" altLang="en-US" dirty="0"/>
              <a:t>端</a:t>
            </a:r>
            <a:r>
              <a:rPr lang="en-US" altLang="zh-TW" dirty="0"/>
              <a:t>IP</a:t>
            </a:r>
            <a:r>
              <a:rPr lang="zh-TW" altLang="en-US" dirty="0"/>
              <a:t>測試正常       </a:t>
            </a:r>
            <a:r>
              <a:rPr lang="en-US" altLang="zh-TW" dirty="0"/>
              <a:t>[</a:t>
            </a:r>
            <a:r>
              <a:rPr lang="zh-TW" altLang="en-US" dirty="0"/>
              <a:t> </a:t>
            </a:r>
            <a:r>
              <a:rPr lang="en-US" altLang="zh-TW" dirty="0"/>
              <a:t>PL</a:t>
            </a:r>
            <a:r>
              <a:rPr lang="zh-TW" altLang="en-US" dirty="0"/>
              <a:t>程式有模擬通過且使用</a:t>
            </a:r>
            <a:r>
              <a:rPr lang="en-US" altLang="zh-TW" dirty="0"/>
              <a:t>FPGA</a:t>
            </a:r>
            <a:r>
              <a:rPr lang="zh-TW" altLang="en-US" dirty="0"/>
              <a:t>實測正確 </a:t>
            </a:r>
            <a:r>
              <a:rPr lang="en-US" altLang="zh-TW" dirty="0"/>
              <a:t>]</a:t>
            </a:r>
          </a:p>
          <a:p>
            <a:pPr lvl="1"/>
            <a:r>
              <a:rPr lang="en-US" altLang="zh-TW" dirty="0"/>
              <a:t>SDK</a:t>
            </a:r>
            <a:r>
              <a:rPr lang="zh-TW" altLang="en-US" dirty="0"/>
              <a:t>程式運行正常   </a:t>
            </a:r>
            <a:r>
              <a:rPr lang="en-US" altLang="zh-TW" dirty="0"/>
              <a:t>[</a:t>
            </a:r>
            <a:r>
              <a:rPr lang="zh-TW" altLang="en-US" dirty="0"/>
              <a:t> 訊息框有顯示訊號的變動 </a:t>
            </a:r>
            <a:r>
              <a:rPr lang="en-US" altLang="zh-TW" dirty="0"/>
              <a:t>]</a:t>
            </a:r>
          </a:p>
          <a:p>
            <a:pPr lvl="1"/>
            <a:endParaRPr lang="en-US" altLang="zh-TW" dirty="0"/>
          </a:p>
          <a:p>
            <a:r>
              <a:rPr lang="zh-TW" altLang="en-US" dirty="0"/>
              <a:t>問題描述</a:t>
            </a:r>
            <a:endParaRPr lang="en-US" altLang="zh-TW" dirty="0"/>
          </a:p>
          <a:p>
            <a:pPr lvl="1"/>
            <a:r>
              <a:rPr lang="en-US" altLang="zh-TW" dirty="0"/>
              <a:t>PL</a:t>
            </a:r>
            <a:r>
              <a:rPr lang="zh-TW" altLang="en-US" dirty="0"/>
              <a:t>端除了</a:t>
            </a:r>
            <a:r>
              <a:rPr lang="en-US" altLang="zh-TW" dirty="0"/>
              <a:t>AXI_RESET</a:t>
            </a:r>
            <a:r>
              <a:rPr lang="zh-TW" altLang="en-US" dirty="0"/>
              <a:t>之外所有訊號接無法接收</a:t>
            </a:r>
            <a:endParaRPr lang="en-US" altLang="zh-TW" dirty="0"/>
          </a:p>
          <a:p>
            <a:pPr lvl="1"/>
            <a:r>
              <a:rPr lang="zh-TW" altLang="en-US" dirty="0"/>
              <a:t>無法接收的訊號包含自訂</a:t>
            </a:r>
            <a:r>
              <a:rPr lang="en-US" altLang="zh-TW" dirty="0"/>
              <a:t>IP</a:t>
            </a:r>
            <a:r>
              <a:rPr lang="zh-TW" altLang="en-US" dirty="0"/>
              <a:t>的輸入以及</a:t>
            </a:r>
            <a:r>
              <a:rPr lang="en-US" altLang="zh-TW" dirty="0"/>
              <a:t>AXI_CLOCK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021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07A622-1014-4A59-8B70-3EB9483D6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完成各部分單獨測試</a:t>
            </a:r>
            <a:endParaRPr lang="en-US" altLang="zh-TW" dirty="0"/>
          </a:p>
          <a:p>
            <a:pPr lvl="1"/>
            <a:r>
              <a:rPr lang="en-US" altLang="zh-TW" dirty="0"/>
              <a:t>PL</a:t>
            </a:r>
            <a:r>
              <a:rPr lang="zh-TW" altLang="en-US" dirty="0"/>
              <a:t> 端記憶體及遊戲狀態顯示</a:t>
            </a:r>
            <a:endParaRPr lang="en-US" altLang="zh-TW" dirty="0"/>
          </a:p>
          <a:p>
            <a:pPr lvl="1"/>
            <a:r>
              <a:rPr lang="en-US" altLang="zh-TW" dirty="0"/>
              <a:t>PC</a:t>
            </a:r>
            <a:r>
              <a:rPr lang="zh-TW" altLang="en-US" dirty="0"/>
              <a:t> 端</a:t>
            </a:r>
            <a:r>
              <a:rPr lang="en-US" altLang="zh-TW" dirty="0"/>
              <a:t>C#</a:t>
            </a:r>
            <a:r>
              <a:rPr lang="zh-TW" altLang="en-US" dirty="0"/>
              <a:t>顯示遊戲畫面</a:t>
            </a:r>
            <a:endParaRPr lang="en-US" altLang="zh-TW" dirty="0"/>
          </a:p>
          <a:p>
            <a:pPr lvl="1"/>
            <a:r>
              <a:rPr lang="en-US" altLang="zh-TW" dirty="0"/>
              <a:t>PS</a:t>
            </a:r>
            <a:r>
              <a:rPr lang="zh-TW" altLang="en-US" dirty="0"/>
              <a:t> 端遊戲機制建立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48B3FE92-1EFC-BE83-9E72-0057BBF80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目前進度</a:t>
            </a:r>
          </a:p>
        </p:txBody>
      </p:sp>
    </p:spTree>
    <p:extLst>
      <p:ext uri="{BB962C8B-B14F-4D97-AF65-F5344CB8AC3E}">
        <p14:creationId xmlns:p14="http://schemas.microsoft.com/office/powerpoint/2010/main" val="94350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758A11-740D-13C2-66A7-0A5C6F30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未來進度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1750FB-2F57-2847-7515-317DEFC42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將各區塊透過</a:t>
            </a:r>
            <a:r>
              <a:rPr lang="en-US" altLang="zh-TW" dirty="0"/>
              <a:t>IP</a:t>
            </a:r>
            <a:r>
              <a:rPr lang="zh-TW" altLang="en-US" dirty="0"/>
              <a:t>的方式連接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8168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907CEE-E737-3781-8610-12D105353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PL</a:t>
            </a:r>
            <a:r>
              <a:rPr lang="zh-TW" altLang="en-US" dirty="0"/>
              <a:t>電路架構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9C5E280-8109-3734-D41E-A124A3A8E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5049"/>
            <a:ext cx="10515600" cy="3272489"/>
          </a:xfrm>
        </p:spPr>
      </p:pic>
    </p:spTree>
    <p:extLst>
      <p:ext uri="{BB962C8B-B14F-4D97-AF65-F5344CB8AC3E}">
        <p14:creationId xmlns:p14="http://schemas.microsoft.com/office/powerpoint/2010/main" val="262089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>
            <a:extLst>
              <a:ext uri="{FF2B5EF4-FFF2-40B4-BE49-F238E27FC236}">
                <a16:creationId xmlns:a16="http://schemas.microsoft.com/office/drawing/2014/main" id="{9FB5DECC-0FA5-1E75-98D7-887F2E316A4C}"/>
              </a:ext>
            </a:extLst>
          </p:cNvPr>
          <p:cNvSpPr/>
          <p:nvPr/>
        </p:nvSpPr>
        <p:spPr>
          <a:xfrm>
            <a:off x="2208159" y="1983507"/>
            <a:ext cx="2550254" cy="432574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4E902BF-B7B4-AAA2-1CB0-E633B71FBD3A}"/>
              </a:ext>
            </a:extLst>
          </p:cNvPr>
          <p:cNvSpPr txBox="1"/>
          <p:nvPr/>
        </p:nvSpPr>
        <p:spPr>
          <a:xfrm>
            <a:off x="298615" y="582544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clk_100MHz</a:t>
            </a:r>
            <a:endParaRPr lang="zh-TW" altLang="en-US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23E73DE8-D180-0BD9-C387-856D61C58874}"/>
              </a:ext>
            </a:extLst>
          </p:cNvPr>
          <p:cNvSpPr txBox="1"/>
          <p:nvPr/>
        </p:nvSpPr>
        <p:spPr>
          <a:xfrm>
            <a:off x="441667" y="194422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rst</a:t>
            </a:r>
            <a:endParaRPr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2CA130D0-A5A5-540D-CA73-C95A3A7487F7}"/>
              </a:ext>
            </a:extLst>
          </p:cNvPr>
          <p:cNvSpPr txBox="1"/>
          <p:nvPr/>
        </p:nvSpPr>
        <p:spPr>
          <a:xfrm>
            <a:off x="323925" y="543772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right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738975E8-14BC-44EE-4703-6E899A48F45C}"/>
              </a:ext>
            </a:extLst>
          </p:cNvPr>
          <p:cNvSpPr txBox="1"/>
          <p:nvPr/>
        </p:nvSpPr>
        <p:spPr>
          <a:xfrm>
            <a:off x="323925" y="5152289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left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48D0211B-67C4-DAF2-231B-B12607CAFBC2}"/>
              </a:ext>
            </a:extLst>
          </p:cNvPr>
          <p:cNvSpPr txBox="1"/>
          <p:nvPr/>
        </p:nvSpPr>
        <p:spPr>
          <a:xfrm>
            <a:off x="4775704" y="3939401"/>
            <a:ext cx="155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remove</a:t>
            </a: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E4DF7431-CF4C-80FB-570A-293CE8B03045}"/>
              </a:ext>
            </a:extLst>
          </p:cNvPr>
          <p:cNvSpPr txBox="1"/>
          <p:nvPr/>
        </p:nvSpPr>
        <p:spPr>
          <a:xfrm>
            <a:off x="4777425" y="3305489"/>
            <a:ext cx="155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demand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29095F71-3A0E-E96C-E4B4-904AB38C78D2}"/>
              </a:ext>
            </a:extLst>
          </p:cNvPr>
          <p:cNvSpPr txBox="1"/>
          <p:nvPr/>
        </p:nvSpPr>
        <p:spPr>
          <a:xfrm>
            <a:off x="4450896" y="2889961"/>
            <a:ext cx="193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PS_control</a:t>
            </a:r>
            <a:endParaRPr lang="en-US" altLang="zh-TW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34CC520E-D63C-7917-1F1F-D5527B1D7C10}"/>
              </a:ext>
            </a:extLst>
          </p:cNvPr>
          <p:cNvSpPr txBox="1"/>
          <p:nvPr/>
        </p:nvSpPr>
        <p:spPr>
          <a:xfrm>
            <a:off x="4406761" y="2535869"/>
            <a:ext cx="193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control_valid</a:t>
            </a:r>
            <a:endParaRPr lang="en-US" altLang="zh-TW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FF2AD7C0-0A5B-D65A-A87E-B0E08A8D88BC}"/>
              </a:ext>
            </a:extLst>
          </p:cNvPr>
          <p:cNvSpPr txBox="1"/>
          <p:nvPr/>
        </p:nvSpPr>
        <p:spPr>
          <a:xfrm>
            <a:off x="4394887" y="2155427"/>
            <a:ext cx="193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shut_down</a:t>
            </a:r>
            <a:endParaRPr lang="en-US" altLang="zh-TW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08EE1E54-FDF6-095B-8241-418AB3C4C113}"/>
              </a:ext>
            </a:extLst>
          </p:cNvPr>
          <p:cNvSpPr txBox="1"/>
          <p:nvPr/>
        </p:nvSpPr>
        <p:spPr>
          <a:xfrm>
            <a:off x="4691895" y="3622529"/>
            <a:ext cx="181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remove_position</a:t>
            </a:r>
            <a:endParaRPr lang="en-US" altLang="zh-TW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2257F93-D384-0EA9-2628-0F3C32C0DFA0}"/>
              </a:ext>
            </a:extLst>
          </p:cNvPr>
          <p:cNvSpPr txBox="1"/>
          <p:nvPr/>
        </p:nvSpPr>
        <p:spPr>
          <a:xfrm>
            <a:off x="323925" y="48307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On/off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E2738EE-8181-5295-8EFA-8ACDD396CEF4}"/>
              </a:ext>
            </a:extLst>
          </p:cNvPr>
          <p:cNvSpPr/>
          <p:nvPr/>
        </p:nvSpPr>
        <p:spPr>
          <a:xfrm>
            <a:off x="2242765" y="2285926"/>
            <a:ext cx="2454850" cy="113993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BBEB38F3-6992-F280-D64B-F207FB6572E3}"/>
              </a:ext>
            </a:extLst>
          </p:cNvPr>
          <p:cNvSpPr/>
          <p:nvPr/>
        </p:nvSpPr>
        <p:spPr>
          <a:xfrm>
            <a:off x="2242764" y="3500015"/>
            <a:ext cx="2285854" cy="124655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500E96F-EB9D-8894-11C4-2970E552EADE}"/>
              </a:ext>
            </a:extLst>
          </p:cNvPr>
          <p:cNvSpPr/>
          <p:nvPr/>
        </p:nvSpPr>
        <p:spPr>
          <a:xfrm>
            <a:off x="2242764" y="4859266"/>
            <a:ext cx="2293337" cy="93497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FF50A3AA-2A54-6904-30E6-D7BCCECC84B6}"/>
              </a:ext>
            </a:extLst>
          </p:cNvPr>
          <p:cNvSpPr txBox="1"/>
          <p:nvPr/>
        </p:nvSpPr>
        <p:spPr>
          <a:xfrm>
            <a:off x="462465" y="295146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lift</a:t>
            </a: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7D528518-E2BE-50CF-C29A-0C939FA07F39}"/>
              </a:ext>
            </a:extLst>
          </p:cNvPr>
          <p:cNvSpPr txBox="1"/>
          <p:nvPr/>
        </p:nvSpPr>
        <p:spPr>
          <a:xfrm>
            <a:off x="373343" y="262701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brenth</a:t>
            </a:r>
            <a:endParaRPr lang="en-US" altLang="zh-TW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E716D99-0D05-8366-3F5D-8D2BB074AF81}"/>
              </a:ext>
            </a:extLst>
          </p:cNvPr>
          <p:cNvSpPr txBox="1"/>
          <p:nvPr/>
        </p:nvSpPr>
        <p:spPr>
          <a:xfrm>
            <a:off x="435533" y="232969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level</a:t>
            </a: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CB503BC2-C504-0B73-68A0-4D3B70C901D2}"/>
              </a:ext>
            </a:extLst>
          </p:cNvPr>
          <p:cNvSpPr txBox="1"/>
          <p:nvPr/>
        </p:nvSpPr>
        <p:spPr>
          <a:xfrm>
            <a:off x="4678621" y="4308733"/>
            <a:ext cx="155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useable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1509AB57-3F01-A76B-AAFE-B2874C1B5C36}"/>
              </a:ext>
            </a:extLst>
          </p:cNvPr>
          <p:cNvSpPr/>
          <p:nvPr/>
        </p:nvSpPr>
        <p:spPr>
          <a:xfrm>
            <a:off x="3366947" y="3573837"/>
            <a:ext cx="1061004" cy="608607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block</a:t>
            </a:r>
          </a:p>
          <a:p>
            <a:pPr algn="ctr"/>
            <a:r>
              <a:rPr lang="en-US" altLang="zh-TW" dirty="0"/>
              <a:t>memory</a:t>
            </a:r>
            <a:endParaRPr lang="zh-TW" altLang="en-US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29BAAE6E-2653-2798-AF60-362A4D1E8395}"/>
              </a:ext>
            </a:extLst>
          </p:cNvPr>
          <p:cNvSpPr/>
          <p:nvPr/>
        </p:nvSpPr>
        <p:spPr>
          <a:xfrm>
            <a:off x="2224894" y="5881197"/>
            <a:ext cx="2311207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除頻電路</a:t>
            </a:r>
          </a:p>
        </p:txBody>
      </p:sp>
      <p:sp>
        <p:nvSpPr>
          <p:cNvPr id="80" name="箭號: 向右 79">
            <a:extLst>
              <a:ext uri="{FF2B5EF4-FFF2-40B4-BE49-F238E27FC236}">
                <a16:creationId xmlns:a16="http://schemas.microsoft.com/office/drawing/2014/main" id="{7485BBC3-ACCD-77C5-B2F6-1689FE3DFFD3}"/>
              </a:ext>
            </a:extLst>
          </p:cNvPr>
          <p:cNvSpPr/>
          <p:nvPr/>
        </p:nvSpPr>
        <p:spPr>
          <a:xfrm flipH="1" flipV="1">
            <a:off x="4334707" y="3218249"/>
            <a:ext cx="2266697" cy="9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箭號: 向右 80">
            <a:extLst>
              <a:ext uri="{FF2B5EF4-FFF2-40B4-BE49-F238E27FC236}">
                <a16:creationId xmlns:a16="http://schemas.microsoft.com/office/drawing/2014/main" id="{FF283CB8-54F4-1B79-78D4-D6EFAC1AB14E}"/>
              </a:ext>
            </a:extLst>
          </p:cNvPr>
          <p:cNvSpPr/>
          <p:nvPr/>
        </p:nvSpPr>
        <p:spPr>
          <a:xfrm rot="10800000">
            <a:off x="4537272" y="3611423"/>
            <a:ext cx="2025383" cy="119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箭號: 向右 81">
            <a:extLst>
              <a:ext uri="{FF2B5EF4-FFF2-40B4-BE49-F238E27FC236}">
                <a16:creationId xmlns:a16="http://schemas.microsoft.com/office/drawing/2014/main" id="{3527DFCF-70BD-D42F-D040-E83E23A63740}"/>
              </a:ext>
            </a:extLst>
          </p:cNvPr>
          <p:cNvSpPr/>
          <p:nvPr/>
        </p:nvSpPr>
        <p:spPr>
          <a:xfrm rot="10800000">
            <a:off x="4527894" y="3945506"/>
            <a:ext cx="2046340" cy="148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箭號: 向右 82">
            <a:extLst>
              <a:ext uri="{FF2B5EF4-FFF2-40B4-BE49-F238E27FC236}">
                <a16:creationId xmlns:a16="http://schemas.microsoft.com/office/drawing/2014/main" id="{D9F9F641-AA35-EC92-E221-E69B6573399C}"/>
              </a:ext>
            </a:extLst>
          </p:cNvPr>
          <p:cNvSpPr/>
          <p:nvPr/>
        </p:nvSpPr>
        <p:spPr>
          <a:xfrm rot="10800000">
            <a:off x="4533298" y="4261360"/>
            <a:ext cx="2046341" cy="115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4" name="箭號: 向右 83">
            <a:extLst>
              <a:ext uri="{FF2B5EF4-FFF2-40B4-BE49-F238E27FC236}">
                <a16:creationId xmlns:a16="http://schemas.microsoft.com/office/drawing/2014/main" id="{75609785-0754-6F09-C8C7-D46353E6F0F3}"/>
              </a:ext>
            </a:extLst>
          </p:cNvPr>
          <p:cNvSpPr/>
          <p:nvPr/>
        </p:nvSpPr>
        <p:spPr>
          <a:xfrm>
            <a:off x="1605714" y="5002365"/>
            <a:ext cx="588120" cy="126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箭號: 向右 84">
            <a:extLst>
              <a:ext uri="{FF2B5EF4-FFF2-40B4-BE49-F238E27FC236}">
                <a16:creationId xmlns:a16="http://schemas.microsoft.com/office/drawing/2014/main" id="{949D092D-B242-627A-A763-99C82971D427}"/>
              </a:ext>
            </a:extLst>
          </p:cNvPr>
          <p:cNvSpPr/>
          <p:nvPr/>
        </p:nvSpPr>
        <p:spPr>
          <a:xfrm>
            <a:off x="1604308" y="5315180"/>
            <a:ext cx="588120" cy="126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箭號: 向右 85">
            <a:extLst>
              <a:ext uri="{FF2B5EF4-FFF2-40B4-BE49-F238E27FC236}">
                <a16:creationId xmlns:a16="http://schemas.microsoft.com/office/drawing/2014/main" id="{FE34F4F0-C8A9-AE7B-2C39-7113443D10EE}"/>
              </a:ext>
            </a:extLst>
          </p:cNvPr>
          <p:cNvSpPr/>
          <p:nvPr/>
        </p:nvSpPr>
        <p:spPr>
          <a:xfrm>
            <a:off x="1602299" y="5590757"/>
            <a:ext cx="588120" cy="126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箭號: 向右 86">
            <a:extLst>
              <a:ext uri="{FF2B5EF4-FFF2-40B4-BE49-F238E27FC236}">
                <a16:creationId xmlns:a16="http://schemas.microsoft.com/office/drawing/2014/main" id="{F4A1AEE5-8C9A-E0A5-B687-AD6871178E94}"/>
              </a:ext>
            </a:extLst>
          </p:cNvPr>
          <p:cNvSpPr/>
          <p:nvPr/>
        </p:nvSpPr>
        <p:spPr>
          <a:xfrm>
            <a:off x="1536437" y="2115404"/>
            <a:ext cx="645510" cy="126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箭號: 向右 87">
            <a:extLst>
              <a:ext uri="{FF2B5EF4-FFF2-40B4-BE49-F238E27FC236}">
                <a16:creationId xmlns:a16="http://schemas.microsoft.com/office/drawing/2014/main" id="{10AD6867-35CC-5FE1-0046-50AA2D2D3A23}"/>
              </a:ext>
            </a:extLst>
          </p:cNvPr>
          <p:cNvSpPr/>
          <p:nvPr/>
        </p:nvSpPr>
        <p:spPr>
          <a:xfrm>
            <a:off x="1602298" y="5992101"/>
            <a:ext cx="579648" cy="1187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箭號: 向右 88">
            <a:extLst>
              <a:ext uri="{FF2B5EF4-FFF2-40B4-BE49-F238E27FC236}">
                <a16:creationId xmlns:a16="http://schemas.microsoft.com/office/drawing/2014/main" id="{B4D54EEC-ADDB-215E-702C-C1EB62A22313}"/>
              </a:ext>
            </a:extLst>
          </p:cNvPr>
          <p:cNvSpPr/>
          <p:nvPr/>
        </p:nvSpPr>
        <p:spPr>
          <a:xfrm rot="10800000">
            <a:off x="1540582" y="2814551"/>
            <a:ext cx="983474" cy="134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箭號: 向右 89">
            <a:extLst>
              <a:ext uri="{FF2B5EF4-FFF2-40B4-BE49-F238E27FC236}">
                <a16:creationId xmlns:a16="http://schemas.microsoft.com/office/drawing/2014/main" id="{B914F406-5CAA-98AB-3B1B-245F76E1BC3E}"/>
              </a:ext>
            </a:extLst>
          </p:cNvPr>
          <p:cNvSpPr/>
          <p:nvPr/>
        </p:nvSpPr>
        <p:spPr>
          <a:xfrm rot="10800000">
            <a:off x="1540582" y="3125400"/>
            <a:ext cx="983474" cy="134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箭號: 向右 90">
            <a:extLst>
              <a:ext uri="{FF2B5EF4-FFF2-40B4-BE49-F238E27FC236}">
                <a16:creationId xmlns:a16="http://schemas.microsoft.com/office/drawing/2014/main" id="{912C7C72-4F4D-DCF9-5E5E-B7D30F0953BA}"/>
              </a:ext>
            </a:extLst>
          </p:cNvPr>
          <p:cNvSpPr/>
          <p:nvPr/>
        </p:nvSpPr>
        <p:spPr>
          <a:xfrm rot="10800000">
            <a:off x="1540582" y="2500828"/>
            <a:ext cx="983474" cy="134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EAE5C02D-6D9F-F9E8-C6CE-08C3D43F7153}"/>
              </a:ext>
            </a:extLst>
          </p:cNvPr>
          <p:cNvSpPr/>
          <p:nvPr/>
        </p:nvSpPr>
        <p:spPr>
          <a:xfrm>
            <a:off x="2381967" y="3757037"/>
            <a:ext cx="884313" cy="326650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random</a:t>
            </a:r>
            <a:endParaRPr lang="zh-TW" altLang="en-US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4F03C47-81C7-7D09-AF4E-E50EBCCDCB01}"/>
              </a:ext>
            </a:extLst>
          </p:cNvPr>
          <p:cNvSpPr/>
          <p:nvPr/>
        </p:nvSpPr>
        <p:spPr>
          <a:xfrm>
            <a:off x="2474562" y="4300086"/>
            <a:ext cx="1720683" cy="326650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useable_value</a:t>
            </a:r>
            <a:endParaRPr lang="zh-TW" altLang="en-US" dirty="0"/>
          </a:p>
        </p:txBody>
      </p:sp>
      <p:sp>
        <p:nvSpPr>
          <p:cNvPr id="94" name="箭號: 向右 93">
            <a:extLst>
              <a:ext uri="{FF2B5EF4-FFF2-40B4-BE49-F238E27FC236}">
                <a16:creationId xmlns:a16="http://schemas.microsoft.com/office/drawing/2014/main" id="{DDBE4231-46A7-2924-D38B-80EEE70B27F5}"/>
              </a:ext>
            </a:extLst>
          </p:cNvPr>
          <p:cNvSpPr/>
          <p:nvPr/>
        </p:nvSpPr>
        <p:spPr>
          <a:xfrm>
            <a:off x="4527892" y="4599282"/>
            <a:ext cx="2069571" cy="1437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72AB52C0-CE49-8140-1A97-A62CA093E110}"/>
              </a:ext>
            </a:extLst>
          </p:cNvPr>
          <p:cNvSpPr/>
          <p:nvPr/>
        </p:nvSpPr>
        <p:spPr>
          <a:xfrm>
            <a:off x="8482699" y="1920621"/>
            <a:ext cx="2056350" cy="432574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箭號: 向右 95">
            <a:extLst>
              <a:ext uri="{FF2B5EF4-FFF2-40B4-BE49-F238E27FC236}">
                <a16:creationId xmlns:a16="http://schemas.microsoft.com/office/drawing/2014/main" id="{DFF36E3E-4532-D561-270A-4F1A78F26E75}"/>
              </a:ext>
            </a:extLst>
          </p:cNvPr>
          <p:cNvSpPr/>
          <p:nvPr/>
        </p:nvSpPr>
        <p:spPr>
          <a:xfrm>
            <a:off x="4563109" y="5231860"/>
            <a:ext cx="3924617" cy="123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箭號: 向右 96">
            <a:extLst>
              <a:ext uri="{FF2B5EF4-FFF2-40B4-BE49-F238E27FC236}">
                <a16:creationId xmlns:a16="http://schemas.microsoft.com/office/drawing/2014/main" id="{FD2A599E-25A6-EB1D-6EE2-A5B27B4B105F}"/>
              </a:ext>
            </a:extLst>
          </p:cNvPr>
          <p:cNvSpPr/>
          <p:nvPr/>
        </p:nvSpPr>
        <p:spPr>
          <a:xfrm rot="5400000" flipV="1">
            <a:off x="2621257" y="1788673"/>
            <a:ext cx="343950" cy="45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箭號: 向右 97">
            <a:extLst>
              <a:ext uri="{FF2B5EF4-FFF2-40B4-BE49-F238E27FC236}">
                <a16:creationId xmlns:a16="http://schemas.microsoft.com/office/drawing/2014/main" id="{8B3D9052-D8E8-5605-4631-2F9027EAC3A3}"/>
              </a:ext>
            </a:extLst>
          </p:cNvPr>
          <p:cNvSpPr/>
          <p:nvPr/>
        </p:nvSpPr>
        <p:spPr>
          <a:xfrm rot="5400000" flipV="1">
            <a:off x="3830589" y="1788673"/>
            <a:ext cx="343950" cy="45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A6E5F337-4DE1-C6D7-806B-B5393C383CBC}"/>
              </a:ext>
            </a:extLst>
          </p:cNvPr>
          <p:cNvSpPr txBox="1"/>
          <p:nvPr/>
        </p:nvSpPr>
        <p:spPr>
          <a:xfrm>
            <a:off x="1993132" y="129137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AXI_CLK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B1ED2994-209F-E550-7064-DE58A128D557}"/>
              </a:ext>
            </a:extLst>
          </p:cNvPr>
          <p:cNvSpPr txBox="1"/>
          <p:nvPr/>
        </p:nvSpPr>
        <p:spPr>
          <a:xfrm>
            <a:off x="3266280" y="127840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AXI_RST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0AAF6269-00A6-2A09-DF13-6D39A1060F26}"/>
              </a:ext>
            </a:extLst>
          </p:cNvPr>
          <p:cNvSpPr/>
          <p:nvPr/>
        </p:nvSpPr>
        <p:spPr>
          <a:xfrm>
            <a:off x="2859759" y="4947721"/>
            <a:ext cx="1089667" cy="69829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GPIO</a:t>
            </a:r>
            <a:endParaRPr lang="zh-TW" altLang="en-US" dirty="0"/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B81AA329-0B2E-0747-0D44-FB051EBC54BB}"/>
              </a:ext>
            </a:extLst>
          </p:cNvPr>
          <p:cNvSpPr txBox="1"/>
          <p:nvPr/>
        </p:nvSpPr>
        <p:spPr>
          <a:xfrm>
            <a:off x="5160994" y="489154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interrupt</a:t>
            </a: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92899437-F2C4-AEAF-F2B7-DA291060D47D}"/>
              </a:ext>
            </a:extLst>
          </p:cNvPr>
          <p:cNvSpPr txBox="1"/>
          <p:nvPr/>
        </p:nvSpPr>
        <p:spPr>
          <a:xfrm>
            <a:off x="2553376" y="635466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Slave</a:t>
            </a: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94A971BA-85E7-CDA1-C3A4-82940DBA4CF2}"/>
              </a:ext>
            </a:extLst>
          </p:cNvPr>
          <p:cNvSpPr txBox="1"/>
          <p:nvPr/>
        </p:nvSpPr>
        <p:spPr>
          <a:xfrm>
            <a:off x="8424968" y="6351657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Master</a:t>
            </a:r>
          </a:p>
        </p:txBody>
      </p:sp>
      <p:sp>
        <p:nvSpPr>
          <p:cNvPr id="105" name="箭號: 向右 104">
            <a:extLst>
              <a:ext uri="{FF2B5EF4-FFF2-40B4-BE49-F238E27FC236}">
                <a16:creationId xmlns:a16="http://schemas.microsoft.com/office/drawing/2014/main" id="{3F7EACB9-E75D-9997-A093-8BE4D83F0480}"/>
              </a:ext>
            </a:extLst>
          </p:cNvPr>
          <p:cNvSpPr/>
          <p:nvPr/>
        </p:nvSpPr>
        <p:spPr>
          <a:xfrm flipH="1" flipV="1">
            <a:off x="4321293" y="2869030"/>
            <a:ext cx="2266697" cy="9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箭號: 向右 105">
            <a:extLst>
              <a:ext uri="{FF2B5EF4-FFF2-40B4-BE49-F238E27FC236}">
                <a16:creationId xmlns:a16="http://schemas.microsoft.com/office/drawing/2014/main" id="{42ECE4F7-1175-561E-6C67-010FDAC11A1A}"/>
              </a:ext>
            </a:extLst>
          </p:cNvPr>
          <p:cNvSpPr/>
          <p:nvPr/>
        </p:nvSpPr>
        <p:spPr>
          <a:xfrm flipH="1" flipV="1">
            <a:off x="4330965" y="2496947"/>
            <a:ext cx="2266697" cy="9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A9735CA5-8491-1E9C-45A4-D419944B0763}"/>
              </a:ext>
            </a:extLst>
          </p:cNvPr>
          <p:cNvSpPr/>
          <p:nvPr/>
        </p:nvSpPr>
        <p:spPr>
          <a:xfrm>
            <a:off x="8558653" y="4922230"/>
            <a:ext cx="1149291" cy="124705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遊戲程式</a:t>
            </a:r>
          </a:p>
        </p:txBody>
      </p:sp>
      <p:sp>
        <p:nvSpPr>
          <p:cNvPr id="109" name="箭號: 向右 108">
            <a:extLst>
              <a:ext uri="{FF2B5EF4-FFF2-40B4-BE49-F238E27FC236}">
                <a16:creationId xmlns:a16="http://schemas.microsoft.com/office/drawing/2014/main" id="{A76DBAE6-455E-9AC5-F77F-BCB6BF1AE6DA}"/>
              </a:ext>
            </a:extLst>
          </p:cNvPr>
          <p:cNvSpPr/>
          <p:nvPr/>
        </p:nvSpPr>
        <p:spPr>
          <a:xfrm>
            <a:off x="10390096" y="5881197"/>
            <a:ext cx="1265180" cy="214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75487957-1E6F-1157-5B0B-407D0EA4FE85}"/>
              </a:ext>
            </a:extLst>
          </p:cNvPr>
          <p:cNvSpPr/>
          <p:nvPr/>
        </p:nvSpPr>
        <p:spPr>
          <a:xfrm>
            <a:off x="9787857" y="4924117"/>
            <a:ext cx="680265" cy="124705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uart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5AB0AEFA-956B-3BBA-4D3B-F37C5881382E}"/>
              </a:ext>
            </a:extLst>
          </p:cNvPr>
          <p:cNvSpPr txBox="1"/>
          <p:nvPr/>
        </p:nvSpPr>
        <p:spPr>
          <a:xfrm>
            <a:off x="10390096" y="5527290"/>
            <a:ext cx="1993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Display_matrix</a:t>
            </a:r>
            <a:endParaRPr lang="zh-TW" altLang="en-US" dirty="0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6D22076F-49CB-1F53-5E5E-2A245E678AAA}"/>
              </a:ext>
            </a:extLst>
          </p:cNvPr>
          <p:cNvSpPr/>
          <p:nvPr/>
        </p:nvSpPr>
        <p:spPr>
          <a:xfrm>
            <a:off x="6580416" y="1690688"/>
            <a:ext cx="459306" cy="3275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AX</a:t>
            </a:r>
          </a:p>
          <a:p>
            <a:pPr algn="ctr"/>
            <a:r>
              <a:rPr lang="en-US" altLang="zh-TW" dirty="0"/>
              <a:t>I</a:t>
            </a:r>
            <a:endParaRPr lang="zh-TW" altLang="en-US" dirty="0"/>
          </a:p>
        </p:txBody>
      </p:sp>
      <p:sp>
        <p:nvSpPr>
          <p:cNvPr id="118" name="標題 1">
            <a:extLst>
              <a:ext uri="{FF2B5EF4-FFF2-40B4-BE49-F238E27FC236}">
                <a16:creationId xmlns:a16="http://schemas.microsoft.com/office/drawing/2014/main" id="{EFA3DCB8-8A23-20F5-3A09-F38B3A0F4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系統架構</a:t>
            </a: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738A7948-3A2F-7838-FB3A-21DE66630BD5}"/>
              </a:ext>
            </a:extLst>
          </p:cNvPr>
          <p:cNvSpPr txBox="1"/>
          <p:nvPr/>
        </p:nvSpPr>
        <p:spPr>
          <a:xfrm>
            <a:off x="9137808" y="2661385"/>
            <a:ext cx="146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PS</a:t>
            </a:r>
            <a:r>
              <a:rPr lang="zh-TW" altLang="en-US" dirty="0"/>
              <a:t>端</a:t>
            </a:r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C85F92FA-5B1D-2BF3-BA58-CBFEA16DB518}"/>
              </a:ext>
            </a:extLst>
          </p:cNvPr>
          <p:cNvSpPr txBox="1"/>
          <p:nvPr/>
        </p:nvSpPr>
        <p:spPr>
          <a:xfrm>
            <a:off x="3120714" y="1956657"/>
            <a:ext cx="146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PL</a:t>
            </a:r>
            <a:r>
              <a:rPr lang="zh-TW" altLang="en-US" dirty="0"/>
              <a:t>端</a:t>
            </a: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54BCA569-2DA4-5D36-CE82-0168ADB2DD4D}"/>
              </a:ext>
            </a:extLst>
          </p:cNvPr>
          <p:cNvSpPr/>
          <p:nvPr/>
        </p:nvSpPr>
        <p:spPr>
          <a:xfrm>
            <a:off x="2541670" y="2447806"/>
            <a:ext cx="1774666" cy="8761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簡易邏輯</a:t>
            </a:r>
          </a:p>
        </p:txBody>
      </p:sp>
      <p:sp>
        <p:nvSpPr>
          <p:cNvPr id="124" name="箭號: 左-右雙向 123">
            <a:extLst>
              <a:ext uri="{FF2B5EF4-FFF2-40B4-BE49-F238E27FC236}">
                <a16:creationId xmlns:a16="http://schemas.microsoft.com/office/drawing/2014/main" id="{E26B94AA-6548-9715-EFC8-67EE1F3295F4}"/>
              </a:ext>
            </a:extLst>
          </p:cNvPr>
          <p:cNvSpPr/>
          <p:nvPr/>
        </p:nvSpPr>
        <p:spPr>
          <a:xfrm>
            <a:off x="7030108" y="3333973"/>
            <a:ext cx="1449654" cy="1660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82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3951A6-DFFB-2546-9515-2C0ED239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PS</a:t>
            </a:r>
            <a:r>
              <a:rPr lang="zh-TW" altLang="en-US" dirty="0"/>
              <a:t>及</a:t>
            </a:r>
            <a:r>
              <a:rPr lang="en-US" altLang="zh-TW" dirty="0"/>
              <a:t>PC</a:t>
            </a:r>
            <a:r>
              <a:rPr lang="zh-TW" altLang="en-US" dirty="0"/>
              <a:t>溝通結果呈現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596C667-6019-DD63-9755-66FEE67C9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236" y="1825625"/>
            <a:ext cx="7917527" cy="4351338"/>
          </a:xfrm>
        </p:spPr>
      </p:pic>
    </p:spTree>
    <p:extLst>
      <p:ext uri="{BB962C8B-B14F-4D97-AF65-F5344CB8AC3E}">
        <p14:creationId xmlns:p14="http://schemas.microsoft.com/office/powerpoint/2010/main" val="368439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FB3998-6C59-F324-B611-92949C982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20220617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471E2D-6CE9-C081-2773-C7F9E089D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AEF3E5B-5B3E-148A-8AFE-9147E0516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487" y="1591481"/>
            <a:ext cx="8134068" cy="45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0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B5114-904B-32E9-1063-E2183E7A9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Vivado</a:t>
            </a:r>
            <a:r>
              <a:rPr lang="zh-TW" altLang="en-US" dirty="0"/>
              <a:t> 合成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F75728D-BCAD-6167-DD07-CB03ED4FF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513" y="1799744"/>
            <a:ext cx="10896973" cy="3929935"/>
          </a:xfrm>
        </p:spPr>
      </p:pic>
    </p:spTree>
    <p:extLst>
      <p:ext uri="{BB962C8B-B14F-4D97-AF65-F5344CB8AC3E}">
        <p14:creationId xmlns:p14="http://schemas.microsoft.com/office/powerpoint/2010/main" val="345769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42C43B-358D-8416-0992-E5B38C09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5E8985-B411-A392-0FBA-5B4C98939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内部电路">
            <a:extLst>
              <a:ext uri="{FF2B5EF4-FFF2-40B4-BE49-F238E27FC236}">
                <a16:creationId xmlns:a16="http://schemas.microsoft.com/office/drawing/2014/main" id="{07DBF1E5-223C-83F0-CB75-124BF3105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17" y="1825625"/>
            <a:ext cx="11084054" cy="368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49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D10132-9A36-AFE9-6BDE-EAC588B86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E6B39C-D15F-8F92-1359-520952F79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溝通介面</a:t>
            </a:r>
            <a:endParaRPr lang="en-US" altLang="zh-TW" dirty="0"/>
          </a:p>
          <a:p>
            <a:r>
              <a:rPr lang="zh-TW" altLang="en-US" dirty="0"/>
              <a:t>軟硬體限制</a:t>
            </a:r>
            <a:endParaRPr lang="en-US" altLang="zh-TW" dirty="0"/>
          </a:p>
          <a:p>
            <a:r>
              <a:rPr lang="zh-TW" altLang="en-US" dirty="0"/>
              <a:t>系統分析</a:t>
            </a:r>
            <a:endParaRPr lang="en-US" altLang="zh-TW" dirty="0"/>
          </a:p>
          <a:p>
            <a:r>
              <a:rPr lang="zh-TW" altLang="en-US" dirty="0"/>
              <a:t>方塊圖</a:t>
            </a:r>
            <a:endParaRPr lang="en-US" altLang="zh-TW" dirty="0"/>
          </a:p>
          <a:p>
            <a:r>
              <a:rPr lang="zh-TW" altLang="en-US" dirty="0"/>
              <a:t>重要組件</a:t>
            </a:r>
            <a:endParaRPr lang="en-US" altLang="zh-TW" dirty="0"/>
          </a:p>
          <a:p>
            <a:r>
              <a:rPr lang="en-US" altLang="zh-TW" dirty="0"/>
              <a:t>ISR</a:t>
            </a:r>
            <a:r>
              <a:rPr lang="zh-TW" altLang="en-US" dirty="0"/>
              <a:t>訊號順序</a:t>
            </a:r>
            <a:endParaRPr lang="en-US" altLang="zh-TW" dirty="0"/>
          </a:p>
          <a:p>
            <a:r>
              <a:rPr lang="zh-TW" altLang="en-US" dirty="0"/>
              <a:t>訊介面要求</a:t>
            </a:r>
          </a:p>
        </p:txBody>
      </p:sp>
    </p:spTree>
    <p:extLst>
      <p:ext uri="{BB962C8B-B14F-4D97-AF65-F5344CB8AC3E}">
        <p14:creationId xmlns:p14="http://schemas.microsoft.com/office/powerpoint/2010/main" val="92598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AA3BC-B8DA-44EA-A481-352579A49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介面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4A2E20-1334-4D3C-9ADE-B65435CAC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PL</a:t>
            </a:r>
            <a:r>
              <a:rPr lang="zh-TW" altLang="en-US" dirty="0"/>
              <a:t> </a:t>
            </a:r>
            <a:r>
              <a:rPr lang="en-US" altLang="zh-TW" dirty="0"/>
              <a:t>– PS 	:   AXI</a:t>
            </a:r>
          </a:p>
          <a:p>
            <a:r>
              <a:rPr lang="en-US" altLang="zh-TW" dirty="0"/>
              <a:t>PS – PC	:  USB_UART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807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0E3CD-C544-A26A-6A6B-912562EE0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Vivado</a:t>
            </a:r>
            <a:r>
              <a:rPr lang="en-US" altLang="zh-TW" dirty="0"/>
              <a:t> </a:t>
            </a:r>
            <a:r>
              <a:rPr lang="zh-TW" altLang="en-US" dirty="0"/>
              <a:t>系統方塊接線圖與 </a:t>
            </a:r>
            <a:r>
              <a:rPr lang="en-US" altLang="zh-TW" dirty="0"/>
              <a:t>SDK</a:t>
            </a:r>
            <a:r>
              <a:rPr lang="zh-TW" altLang="en-US" dirty="0"/>
              <a:t> 訊號輸出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406954-2CCD-FE8D-1E42-8A5AD77C5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611" t="24036" r="756" b="5551"/>
          <a:stretch/>
        </p:blipFill>
        <p:spPr>
          <a:xfrm>
            <a:off x="343949" y="1633756"/>
            <a:ext cx="7986319" cy="3590488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ED4E882-AE0A-F4DF-DF86-DD44C95E3975}"/>
              </a:ext>
            </a:extLst>
          </p:cNvPr>
          <p:cNvSpPr/>
          <p:nvPr/>
        </p:nvSpPr>
        <p:spPr>
          <a:xfrm>
            <a:off x="5469622" y="1633755"/>
            <a:ext cx="2306972" cy="8326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C3B95E-1B35-2202-4820-D64596929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034" y="3391190"/>
            <a:ext cx="4278386" cy="286736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535789D-7943-E7C4-6F26-8D051E3822E8}"/>
              </a:ext>
            </a:extLst>
          </p:cNvPr>
          <p:cNvSpPr/>
          <p:nvPr/>
        </p:nvSpPr>
        <p:spPr>
          <a:xfrm>
            <a:off x="7290033" y="5810264"/>
            <a:ext cx="993280" cy="4482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289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1E7458-5B1D-4CEF-B7D0-2712E3DC2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限制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BD4E31-A964-4A39-974F-5AB9C7D5B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硬體</a:t>
            </a:r>
            <a:r>
              <a:rPr lang="en-US" altLang="zh-TW" dirty="0"/>
              <a:t>		:</a:t>
            </a:r>
          </a:p>
          <a:p>
            <a:pPr lvl="1"/>
            <a:r>
              <a:rPr lang="en-US" altLang="zh-TW" dirty="0" err="1"/>
              <a:t>Zedboard</a:t>
            </a:r>
            <a:r>
              <a:rPr lang="en-US" altLang="zh-TW" dirty="0"/>
              <a:t> Zynq-7000</a:t>
            </a:r>
          </a:p>
          <a:p>
            <a:r>
              <a:rPr lang="en-US" altLang="zh-TW" dirty="0"/>
              <a:t>C#</a:t>
            </a:r>
            <a:r>
              <a:rPr lang="zh-TW" altLang="en-US" dirty="0"/>
              <a:t> 程式 </a:t>
            </a:r>
            <a:r>
              <a:rPr lang="en-US" altLang="zh-TW" dirty="0"/>
              <a:t>		:</a:t>
            </a:r>
          </a:p>
          <a:p>
            <a:pPr lvl="1"/>
            <a:r>
              <a:rPr lang="en-US" altLang="zh-TW" dirty="0"/>
              <a:t>Windows</a:t>
            </a:r>
            <a:r>
              <a:rPr lang="zh-TW" altLang="en-US" dirty="0"/>
              <a:t> 平台上執行</a:t>
            </a:r>
            <a:endParaRPr lang="en-US" altLang="zh-TW" dirty="0"/>
          </a:p>
          <a:p>
            <a:r>
              <a:rPr lang="en-US" altLang="zh-TW" dirty="0"/>
              <a:t>C#</a:t>
            </a:r>
            <a:r>
              <a:rPr lang="zh-TW" altLang="en-US" dirty="0"/>
              <a:t>畫面</a:t>
            </a:r>
            <a:r>
              <a:rPr lang="en-US" altLang="zh-TW" dirty="0"/>
              <a:t>		: </a:t>
            </a:r>
          </a:p>
          <a:p>
            <a:pPr lvl="1"/>
            <a:r>
              <a:rPr lang="en-US" altLang="zh-TW" dirty="0"/>
              <a:t>C#</a:t>
            </a:r>
            <a:r>
              <a:rPr lang="zh-TW" altLang="en-US" dirty="0"/>
              <a:t>視窗大小 </a:t>
            </a:r>
            <a:r>
              <a:rPr lang="en-US" altLang="zh-TW" dirty="0"/>
              <a:t>(Width = 1100 pixels, Height = 600pixels)</a:t>
            </a:r>
          </a:p>
          <a:p>
            <a:r>
              <a:rPr lang="zh-TW" altLang="en-US" dirty="0"/>
              <a:t>軟體</a:t>
            </a:r>
            <a:r>
              <a:rPr lang="en-US" altLang="zh-TW" dirty="0"/>
              <a:t>		:</a:t>
            </a:r>
          </a:p>
          <a:p>
            <a:pPr lvl="1"/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</a:p>
          <a:p>
            <a:pPr lvl="1"/>
            <a:r>
              <a:rPr lang="en-US" altLang="zh-TW" dirty="0" err="1"/>
              <a:t>Vivado</a:t>
            </a:r>
            <a:r>
              <a:rPr lang="en-US" altLang="zh-TW" dirty="0"/>
              <a:t> SDK 2018.2</a:t>
            </a:r>
          </a:p>
          <a:p>
            <a:pPr lvl="1"/>
            <a:r>
              <a:rPr lang="en-US" altLang="zh-TW" dirty="0"/>
              <a:t>Visual studio 2017</a:t>
            </a:r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0777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273F40-B901-7736-1602-F4F729BA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</a:t>
            </a:r>
            <a:r>
              <a:rPr lang="zh-TW" altLang="en-US" dirty="0"/>
              <a:t>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3758F1-2F0F-B2E6-5C08-2ED812F12FFD}"/>
              </a:ext>
            </a:extLst>
          </p:cNvPr>
          <p:cNvSpPr/>
          <p:nvPr/>
        </p:nvSpPr>
        <p:spPr>
          <a:xfrm>
            <a:off x="4888432" y="1690688"/>
            <a:ext cx="1452283" cy="721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畫面顯示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3E0475-4254-1E16-9474-B9A798AEEA67}"/>
              </a:ext>
            </a:extLst>
          </p:cNvPr>
          <p:cNvSpPr/>
          <p:nvPr/>
        </p:nvSpPr>
        <p:spPr>
          <a:xfrm>
            <a:off x="4888432" y="4169429"/>
            <a:ext cx="1452283" cy="721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接收資料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64694F-A1A6-D69C-5FA6-14DDB55E3936}"/>
              </a:ext>
            </a:extLst>
          </p:cNvPr>
          <p:cNvSpPr/>
          <p:nvPr/>
        </p:nvSpPr>
        <p:spPr>
          <a:xfrm>
            <a:off x="7344761" y="1690688"/>
            <a:ext cx="1452283" cy="721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Grid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4054C5-083F-D976-A3DF-71F98C57745F}"/>
              </a:ext>
            </a:extLst>
          </p:cNvPr>
          <p:cNvSpPr/>
          <p:nvPr/>
        </p:nvSpPr>
        <p:spPr>
          <a:xfrm>
            <a:off x="9666625" y="1690688"/>
            <a:ext cx="1452283" cy="721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Label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4F5E153-0B73-4619-F5D6-574942B18B60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669234" y="2051518"/>
            <a:ext cx="1219198" cy="1223684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BB010DC-23B0-6366-8675-A1E8AC941DB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669234" y="3275202"/>
            <a:ext cx="1219198" cy="1255057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108814D-9190-DB75-29ED-F83D179FCFE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6340715" y="2051518"/>
            <a:ext cx="1004046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A74753B-EC2E-6D8A-6320-9CD19B0BE0A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797044" y="2051518"/>
            <a:ext cx="869581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00156A68-3D68-64DA-0553-3DE2A026FAC8}"/>
              </a:ext>
            </a:extLst>
          </p:cNvPr>
          <p:cNvSpPr/>
          <p:nvPr/>
        </p:nvSpPr>
        <p:spPr>
          <a:xfrm>
            <a:off x="7344762" y="4169429"/>
            <a:ext cx="1452283" cy="721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SerialPort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1EE49B43-5C30-72F4-69A1-340306AA57FD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6340715" y="4530259"/>
            <a:ext cx="1004047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C0C6FEE9-1647-F40D-0E27-A862B0A49187}"/>
              </a:ext>
            </a:extLst>
          </p:cNvPr>
          <p:cNvSpPr/>
          <p:nvPr/>
        </p:nvSpPr>
        <p:spPr>
          <a:xfrm>
            <a:off x="1177705" y="2918670"/>
            <a:ext cx="2491529" cy="713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C#</a:t>
            </a:r>
            <a:r>
              <a:rPr lang="zh-TW" altLang="en-US" dirty="0"/>
              <a:t> 接收</a:t>
            </a:r>
            <a:r>
              <a:rPr lang="en-US" altLang="zh-TW" dirty="0"/>
              <a:t>PS</a:t>
            </a:r>
            <a:r>
              <a:rPr lang="zh-TW" altLang="en-US" dirty="0"/>
              <a:t>透過</a:t>
            </a:r>
            <a:r>
              <a:rPr lang="en-US" altLang="zh-TW" dirty="0" err="1"/>
              <a:t>uart_usb</a:t>
            </a:r>
            <a:endParaRPr lang="en-US" altLang="zh-TW" dirty="0"/>
          </a:p>
          <a:p>
            <a:r>
              <a:rPr lang="zh-TW" altLang="en-US" dirty="0"/>
              <a:t>接收矩陣建立遊戲畫面</a:t>
            </a:r>
          </a:p>
        </p:txBody>
      </p:sp>
    </p:spTree>
    <p:extLst>
      <p:ext uri="{BB962C8B-B14F-4D97-AF65-F5344CB8AC3E}">
        <p14:creationId xmlns:p14="http://schemas.microsoft.com/office/powerpoint/2010/main" val="210813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BC249CD-0B4B-4A2B-9B98-0D1B5AD48399}"/>
              </a:ext>
            </a:extLst>
          </p:cNvPr>
          <p:cNvSpPr/>
          <p:nvPr/>
        </p:nvSpPr>
        <p:spPr>
          <a:xfrm>
            <a:off x="129326" y="2971456"/>
            <a:ext cx="1452283" cy="7216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r>
              <a:rPr lang="zh-TW" altLang="en-US" dirty="0"/>
              <a:t>建立遊戲機制</a:t>
            </a:r>
            <a:endParaRPr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F6BA0B-81E3-4916-8732-6F4603F0226C}"/>
              </a:ext>
            </a:extLst>
          </p:cNvPr>
          <p:cNvSpPr/>
          <p:nvPr/>
        </p:nvSpPr>
        <p:spPr>
          <a:xfrm>
            <a:off x="2169070" y="3691358"/>
            <a:ext cx="1712259" cy="7216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遊戲狀態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30D043-3CE0-4A08-8D13-81B5A611698F}"/>
              </a:ext>
            </a:extLst>
          </p:cNvPr>
          <p:cNvSpPr/>
          <p:nvPr/>
        </p:nvSpPr>
        <p:spPr>
          <a:xfrm>
            <a:off x="2169280" y="567809"/>
            <a:ext cx="1712259" cy="7216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遊戲物件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2DCC4F-36CB-46BA-84E3-8761BB54DE06}"/>
              </a:ext>
            </a:extLst>
          </p:cNvPr>
          <p:cNvSpPr/>
          <p:nvPr/>
        </p:nvSpPr>
        <p:spPr>
          <a:xfrm>
            <a:off x="5387493" y="81871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成長蘋果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D367CFA-B907-4EA1-8A97-AA218B826CF3}"/>
              </a:ext>
            </a:extLst>
          </p:cNvPr>
          <p:cNvSpPr/>
          <p:nvPr/>
        </p:nvSpPr>
        <p:spPr>
          <a:xfrm>
            <a:off x="2169069" y="2169644"/>
            <a:ext cx="1712259" cy="7216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移動方向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5ACDE17-397D-4B3E-B683-96D4528FF8B4}"/>
              </a:ext>
            </a:extLst>
          </p:cNvPr>
          <p:cNvSpPr/>
          <p:nvPr/>
        </p:nvSpPr>
        <p:spPr>
          <a:xfrm>
            <a:off x="2169069" y="5925052"/>
            <a:ext cx="1712259" cy="7505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ISR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E28B837-F342-4DC4-872D-E9DF4FB9792D}"/>
              </a:ext>
            </a:extLst>
          </p:cNvPr>
          <p:cNvSpPr/>
          <p:nvPr/>
        </p:nvSpPr>
        <p:spPr>
          <a:xfrm>
            <a:off x="5387487" y="505255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退化蘋果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9E1C3BC-D371-419B-B908-6157477822D5}"/>
              </a:ext>
            </a:extLst>
          </p:cNvPr>
          <p:cNvSpPr/>
          <p:nvPr/>
        </p:nvSpPr>
        <p:spPr>
          <a:xfrm>
            <a:off x="5387488" y="928639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蛇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CB3CA9B-59B9-49DF-82BB-9995705A8CF8}"/>
              </a:ext>
            </a:extLst>
          </p:cNvPr>
          <p:cNvSpPr/>
          <p:nvPr/>
        </p:nvSpPr>
        <p:spPr>
          <a:xfrm>
            <a:off x="5387487" y="1719064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上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61E8E50-1F59-42F9-8A14-EA5FF1012907}"/>
              </a:ext>
            </a:extLst>
          </p:cNvPr>
          <p:cNvSpPr/>
          <p:nvPr/>
        </p:nvSpPr>
        <p:spPr>
          <a:xfrm>
            <a:off x="5387487" y="1352023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遊戲邊界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E99139C-E623-4FDC-992B-BD1BDDA2D068}"/>
              </a:ext>
            </a:extLst>
          </p:cNvPr>
          <p:cNvSpPr/>
          <p:nvPr/>
        </p:nvSpPr>
        <p:spPr>
          <a:xfrm>
            <a:off x="5387480" y="2089942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下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BB8A860-1104-4BC5-B9B8-F4DCB4FB80EE}"/>
              </a:ext>
            </a:extLst>
          </p:cNvPr>
          <p:cNvSpPr/>
          <p:nvPr/>
        </p:nvSpPr>
        <p:spPr>
          <a:xfrm>
            <a:off x="5387483" y="2480853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左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12AD235-7892-4880-BBC8-04174765C01D}"/>
              </a:ext>
            </a:extLst>
          </p:cNvPr>
          <p:cNvSpPr/>
          <p:nvPr/>
        </p:nvSpPr>
        <p:spPr>
          <a:xfrm>
            <a:off x="5368349" y="2905142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36F4E54-2253-4BF0-9A5A-3DB454DF292E}"/>
              </a:ext>
            </a:extLst>
          </p:cNvPr>
          <p:cNvSpPr/>
          <p:nvPr/>
        </p:nvSpPr>
        <p:spPr>
          <a:xfrm>
            <a:off x="5387483" y="3402200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輸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8E702B9-87BE-4165-84F6-2347B3731C72}"/>
              </a:ext>
            </a:extLst>
          </p:cNvPr>
          <p:cNvSpPr/>
          <p:nvPr/>
        </p:nvSpPr>
        <p:spPr>
          <a:xfrm>
            <a:off x="5387482" y="3843183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進行中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602F285-E2F3-4D93-B2A1-907DAEC5FA5A}"/>
              </a:ext>
            </a:extLst>
          </p:cNvPr>
          <p:cNvSpPr/>
          <p:nvPr/>
        </p:nvSpPr>
        <p:spPr>
          <a:xfrm>
            <a:off x="5387481" y="4284166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贏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5AFDAAA-4570-4E70-A70C-E57969B5480D}"/>
              </a:ext>
            </a:extLst>
          </p:cNvPr>
          <p:cNvSpPr/>
          <p:nvPr/>
        </p:nvSpPr>
        <p:spPr>
          <a:xfrm>
            <a:off x="5387480" y="5658344"/>
            <a:ext cx="1482068" cy="31937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ISR_1(</a:t>
            </a:r>
            <a:r>
              <a:rPr lang="zh-TW" altLang="en-US" dirty="0"/>
              <a:t>外部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C408565-659D-4E63-ADB7-FCE4AB179505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1581609" y="928639"/>
            <a:ext cx="587671" cy="2403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62D7F371-1F97-4BA7-814E-1B926A4335CC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1581609" y="2530474"/>
            <a:ext cx="587460" cy="801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465EB7B8-DC6F-483B-B624-04387E147C7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581609" y="3332286"/>
            <a:ext cx="587461" cy="719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68E2DC04-791C-4177-A6BF-05B059EEBC32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1581609" y="3332286"/>
            <a:ext cx="587460" cy="2968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81EF764A-CC0F-408F-B107-93B9463AC65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3881539" y="237404"/>
            <a:ext cx="1505954" cy="691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E412AE7-31DF-4F23-A08E-5882BD961899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 flipV="1">
            <a:off x="3881539" y="660788"/>
            <a:ext cx="1505948" cy="267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00D0D921-CAD7-4294-ABD5-E00A3429BB4F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>
            <a:off x="3881539" y="928639"/>
            <a:ext cx="1505949" cy="155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0D93AADC-9ACF-40A7-90E1-E00A498E9E72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>
            <a:off x="3881539" y="928639"/>
            <a:ext cx="1505948" cy="578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95AF73CF-E4FB-4E48-AC47-22E67497EE35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 flipV="1">
            <a:off x="3881328" y="1874597"/>
            <a:ext cx="1506159" cy="655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50280CD5-88C7-40E7-93ED-A3EDD3A352DD}"/>
              </a:ext>
            </a:extLst>
          </p:cNvPr>
          <p:cNvCxnSpPr>
            <a:cxnSpLocks/>
            <a:stCxn id="15" idx="3"/>
            <a:endCxn id="25" idx="1"/>
          </p:cNvCxnSpPr>
          <p:nvPr/>
        </p:nvCxnSpPr>
        <p:spPr>
          <a:xfrm flipV="1">
            <a:off x="3881328" y="2245475"/>
            <a:ext cx="1506152" cy="284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B6F332A3-64E9-40B6-B65F-F20B7E76263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3881328" y="2530474"/>
            <a:ext cx="1506155" cy="105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DFF1F062-5F07-48DE-9283-464CCA99AEBA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>
            <a:off x="3881328" y="2530474"/>
            <a:ext cx="1487021" cy="530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4F6F522D-FB12-45BF-A820-48E7FE9F994F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 flipV="1">
            <a:off x="3881329" y="3557733"/>
            <a:ext cx="1506154" cy="494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100901D7-8C0E-4568-97E6-B46D9661F920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 flipV="1">
            <a:off x="3881329" y="3998716"/>
            <a:ext cx="1506153" cy="53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8970C49-97D3-45A9-A6B5-EB23901872EB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3881329" y="4052188"/>
            <a:ext cx="1506152" cy="387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C5A233EA-150B-48C9-BD09-3C56A6387E4A}"/>
              </a:ext>
            </a:extLst>
          </p:cNvPr>
          <p:cNvCxnSpPr>
            <a:cxnSpLocks/>
            <a:stCxn id="16" idx="3"/>
            <a:endCxn id="22" idx="1"/>
          </p:cNvCxnSpPr>
          <p:nvPr/>
        </p:nvCxnSpPr>
        <p:spPr>
          <a:xfrm flipV="1">
            <a:off x="3881328" y="5818032"/>
            <a:ext cx="1506152" cy="482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7177B183-4A01-4F09-A1E1-87339F8FB6A5}"/>
              </a:ext>
            </a:extLst>
          </p:cNvPr>
          <p:cNvSpPr/>
          <p:nvPr/>
        </p:nvSpPr>
        <p:spPr>
          <a:xfrm>
            <a:off x="8173732" y="81870"/>
            <a:ext cx="2045272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產生成長蘋果</a:t>
            </a:r>
          </a:p>
        </p:txBody>
      </p: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D6A48FF5-903F-4F87-B1F9-2DEC85D3737D}"/>
              </a:ext>
            </a:extLst>
          </p:cNvPr>
          <p:cNvCxnSpPr>
            <a:cxnSpLocks/>
            <a:stCxn id="7" idx="3"/>
            <a:endCxn id="69" idx="1"/>
          </p:cNvCxnSpPr>
          <p:nvPr/>
        </p:nvCxnSpPr>
        <p:spPr>
          <a:xfrm flipV="1">
            <a:off x="6839776" y="237403"/>
            <a:ext cx="133395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A6C392E4-1D31-47A0-9C7D-4D7A2AC1008B}"/>
              </a:ext>
            </a:extLst>
          </p:cNvPr>
          <p:cNvSpPr/>
          <p:nvPr/>
        </p:nvSpPr>
        <p:spPr>
          <a:xfrm>
            <a:off x="8173732" y="505555"/>
            <a:ext cx="2045272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產生退化蘋果</a:t>
            </a:r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EA7C95C5-2EA2-4AC2-B0EB-742F3780ADFF}"/>
              </a:ext>
            </a:extLst>
          </p:cNvPr>
          <p:cNvCxnSpPr>
            <a:cxnSpLocks/>
            <a:stCxn id="18" idx="3"/>
            <a:endCxn id="74" idx="1"/>
          </p:cNvCxnSpPr>
          <p:nvPr/>
        </p:nvCxnSpPr>
        <p:spPr>
          <a:xfrm>
            <a:off x="6839770" y="660788"/>
            <a:ext cx="1333962" cy="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D219A1CC-AC92-4FB3-901E-13DC0573AAAB}"/>
              </a:ext>
            </a:extLst>
          </p:cNvPr>
          <p:cNvSpPr/>
          <p:nvPr/>
        </p:nvSpPr>
        <p:spPr>
          <a:xfrm>
            <a:off x="8173732" y="928637"/>
            <a:ext cx="2045272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創造蛇</a:t>
            </a:r>
          </a:p>
        </p:txBody>
      </p: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526011F4-74E1-49CE-A447-C6308461E044}"/>
              </a:ext>
            </a:extLst>
          </p:cNvPr>
          <p:cNvCxnSpPr>
            <a:cxnSpLocks/>
            <a:stCxn id="19" idx="3"/>
            <a:endCxn id="79" idx="1"/>
          </p:cNvCxnSpPr>
          <p:nvPr/>
        </p:nvCxnSpPr>
        <p:spPr>
          <a:xfrm flipV="1">
            <a:off x="6839771" y="1084170"/>
            <a:ext cx="1333961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FB0E926B-94A7-4E9B-AED5-AECEA332F100}"/>
              </a:ext>
            </a:extLst>
          </p:cNvPr>
          <p:cNvSpPr/>
          <p:nvPr/>
        </p:nvSpPr>
        <p:spPr>
          <a:xfrm>
            <a:off x="8172775" y="1351719"/>
            <a:ext cx="2045272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創造遊戲邊界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BF89FDF5-C549-4376-A931-FD04DA5E735B}"/>
              </a:ext>
            </a:extLst>
          </p:cNvPr>
          <p:cNvSpPr/>
          <p:nvPr/>
        </p:nvSpPr>
        <p:spPr>
          <a:xfrm>
            <a:off x="2169069" y="4811256"/>
            <a:ext cx="1712259" cy="6123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遊戲判定</a:t>
            </a:r>
          </a:p>
        </p:txBody>
      </p: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23277771-778B-44F6-A31F-6E3F94FA28A1}"/>
              </a:ext>
            </a:extLst>
          </p:cNvPr>
          <p:cNvCxnSpPr>
            <a:cxnSpLocks/>
            <a:stCxn id="4" idx="3"/>
            <a:endCxn id="96" idx="1"/>
          </p:cNvCxnSpPr>
          <p:nvPr/>
        </p:nvCxnSpPr>
        <p:spPr>
          <a:xfrm>
            <a:off x="1581609" y="3332286"/>
            <a:ext cx="587460" cy="1785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>
            <a:extLst>
              <a:ext uri="{FF2B5EF4-FFF2-40B4-BE49-F238E27FC236}">
                <a16:creationId xmlns:a16="http://schemas.microsoft.com/office/drawing/2014/main" id="{6D60F192-84F0-4BF5-B23E-DDDD48565B32}"/>
              </a:ext>
            </a:extLst>
          </p:cNvPr>
          <p:cNvSpPr/>
          <p:nvPr/>
        </p:nvSpPr>
        <p:spPr>
          <a:xfrm>
            <a:off x="5368349" y="4758890"/>
            <a:ext cx="2555516" cy="3110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判斷蛇長度及蛇位置</a:t>
            </a:r>
          </a:p>
        </p:txBody>
      </p: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6447FA62-0FBB-4505-B2C9-F80E9CBD49BC}"/>
              </a:ext>
            </a:extLst>
          </p:cNvPr>
          <p:cNvCxnSpPr>
            <a:cxnSpLocks/>
            <a:stCxn id="96" idx="3"/>
            <a:endCxn id="110" idx="1"/>
          </p:cNvCxnSpPr>
          <p:nvPr/>
        </p:nvCxnSpPr>
        <p:spPr>
          <a:xfrm flipV="1">
            <a:off x="3881328" y="4914422"/>
            <a:ext cx="1487021" cy="203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ADF2F0C4-32F1-4051-9909-69AFB9D5E254}"/>
              </a:ext>
            </a:extLst>
          </p:cNvPr>
          <p:cNvCxnSpPr>
            <a:cxnSpLocks/>
            <a:stCxn id="96" idx="3"/>
            <a:endCxn id="121" idx="1"/>
          </p:cNvCxnSpPr>
          <p:nvPr/>
        </p:nvCxnSpPr>
        <p:spPr>
          <a:xfrm>
            <a:off x="3881328" y="5117452"/>
            <a:ext cx="1487021" cy="271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>
            <a:extLst>
              <a:ext uri="{FF2B5EF4-FFF2-40B4-BE49-F238E27FC236}">
                <a16:creationId xmlns:a16="http://schemas.microsoft.com/office/drawing/2014/main" id="{E3FFCD1D-75F7-47A5-9F71-2464A8DBDBC0}"/>
              </a:ext>
            </a:extLst>
          </p:cNvPr>
          <p:cNvSpPr/>
          <p:nvPr/>
        </p:nvSpPr>
        <p:spPr>
          <a:xfrm>
            <a:off x="5368349" y="5233386"/>
            <a:ext cx="2555516" cy="3110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判斷蘋果位置及蛇位置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AB06B823-75EA-4AD7-8B26-F011E9A29A54}"/>
              </a:ext>
            </a:extLst>
          </p:cNvPr>
          <p:cNvSpPr/>
          <p:nvPr/>
        </p:nvSpPr>
        <p:spPr>
          <a:xfrm>
            <a:off x="5387480" y="6019174"/>
            <a:ext cx="1482068" cy="3068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ISR_2(</a:t>
            </a:r>
            <a:r>
              <a:rPr lang="zh-TW" altLang="en-US" dirty="0"/>
              <a:t>內部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DA87049A-7D58-4053-A9C3-6B8D896189EC}"/>
              </a:ext>
            </a:extLst>
          </p:cNvPr>
          <p:cNvSpPr/>
          <p:nvPr/>
        </p:nvSpPr>
        <p:spPr>
          <a:xfrm>
            <a:off x="5379924" y="6379361"/>
            <a:ext cx="1482068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ISR_3(</a:t>
            </a:r>
            <a:r>
              <a:rPr lang="zh-TW" altLang="en-US" dirty="0"/>
              <a:t>內部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146" name="直線接點 145">
            <a:extLst>
              <a:ext uri="{FF2B5EF4-FFF2-40B4-BE49-F238E27FC236}">
                <a16:creationId xmlns:a16="http://schemas.microsoft.com/office/drawing/2014/main" id="{128B0EE3-BB26-434A-9D18-20C15B224025}"/>
              </a:ext>
            </a:extLst>
          </p:cNvPr>
          <p:cNvCxnSpPr>
            <a:cxnSpLocks/>
            <a:stCxn id="16" idx="3"/>
            <a:endCxn id="125" idx="1"/>
          </p:cNvCxnSpPr>
          <p:nvPr/>
        </p:nvCxnSpPr>
        <p:spPr>
          <a:xfrm flipV="1">
            <a:off x="3881328" y="6172604"/>
            <a:ext cx="1506152" cy="127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接點 148">
            <a:extLst>
              <a:ext uri="{FF2B5EF4-FFF2-40B4-BE49-F238E27FC236}">
                <a16:creationId xmlns:a16="http://schemas.microsoft.com/office/drawing/2014/main" id="{D3C3AEF3-8C3D-40A1-BAF8-40D967CF62EF}"/>
              </a:ext>
            </a:extLst>
          </p:cNvPr>
          <p:cNvCxnSpPr>
            <a:cxnSpLocks/>
            <a:stCxn id="16" idx="3"/>
            <a:endCxn id="126" idx="1"/>
          </p:cNvCxnSpPr>
          <p:nvPr/>
        </p:nvCxnSpPr>
        <p:spPr>
          <a:xfrm>
            <a:off x="3881328" y="6300342"/>
            <a:ext cx="1498596" cy="234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接點 151">
            <a:extLst>
              <a:ext uri="{FF2B5EF4-FFF2-40B4-BE49-F238E27FC236}">
                <a16:creationId xmlns:a16="http://schemas.microsoft.com/office/drawing/2014/main" id="{DD75A21A-BA6C-4BEC-8296-7CFC09D0FA55}"/>
              </a:ext>
            </a:extLst>
          </p:cNvPr>
          <p:cNvCxnSpPr>
            <a:cxnSpLocks/>
            <a:stCxn id="22" idx="3"/>
            <a:endCxn id="158" idx="1"/>
          </p:cNvCxnSpPr>
          <p:nvPr/>
        </p:nvCxnSpPr>
        <p:spPr>
          <a:xfrm>
            <a:off x="6869548" y="5818032"/>
            <a:ext cx="1304184" cy="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矩形 157">
            <a:extLst>
              <a:ext uri="{FF2B5EF4-FFF2-40B4-BE49-F238E27FC236}">
                <a16:creationId xmlns:a16="http://schemas.microsoft.com/office/drawing/2014/main" id="{5BFC4887-1730-4A7F-ACEA-88FE4455840D}"/>
              </a:ext>
            </a:extLst>
          </p:cNvPr>
          <p:cNvSpPr/>
          <p:nvPr/>
        </p:nvSpPr>
        <p:spPr>
          <a:xfrm>
            <a:off x="8173732" y="5658363"/>
            <a:ext cx="1721303" cy="3193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更新蛇的方向</a:t>
            </a:r>
          </a:p>
        </p:txBody>
      </p:sp>
      <p:cxnSp>
        <p:nvCxnSpPr>
          <p:cNvPr id="159" name="直線接點 158">
            <a:extLst>
              <a:ext uri="{FF2B5EF4-FFF2-40B4-BE49-F238E27FC236}">
                <a16:creationId xmlns:a16="http://schemas.microsoft.com/office/drawing/2014/main" id="{6D77DEAD-1A14-4C16-9488-5F13F204ABFA}"/>
              </a:ext>
            </a:extLst>
          </p:cNvPr>
          <p:cNvCxnSpPr>
            <a:cxnSpLocks/>
            <a:stCxn id="24" idx="3"/>
            <a:endCxn id="84" idx="1"/>
          </p:cNvCxnSpPr>
          <p:nvPr/>
        </p:nvCxnSpPr>
        <p:spPr>
          <a:xfrm flipV="1">
            <a:off x="6839770" y="1507252"/>
            <a:ext cx="1333005" cy="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矩形 170">
            <a:extLst>
              <a:ext uri="{FF2B5EF4-FFF2-40B4-BE49-F238E27FC236}">
                <a16:creationId xmlns:a16="http://schemas.microsoft.com/office/drawing/2014/main" id="{DF51EC37-CF88-4937-9DB5-79EFE22A921B}"/>
              </a:ext>
            </a:extLst>
          </p:cNvPr>
          <p:cNvSpPr/>
          <p:nvPr/>
        </p:nvSpPr>
        <p:spPr>
          <a:xfrm>
            <a:off x="8163167" y="6031863"/>
            <a:ext cx="2447224" cy="2814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USB_UART</a:t>
            </a:r>
            <a:r>
              <a:rPr lang="zh-TW" altLang="en-US" dirty="0"/>
              <a:t>傳輸矩陣</a:t>
            </a:r>
          </a:p>
        </p:txBody>
      </p:sp>
      <p:cxnSp>
        <p:nvCxnSpPr>
          <p:cNvPr id="172" name="直線接點 171">
            <a:extLst>
              <a:ext uri="{FF2B5EF4-FFF2-40B4-BE49-F238E27FC236}">
                <a16:creationId xmlns:a16="http://schemas.microsoft.com/office/drawing/2014/main" id="{686D76CC-3E08-451F-92F7-227DADF7A155}"/>
              </a:ext>
            </a:extLst>
          </p:cNvPr>
          <p:cNvCxnSpPr>
            <a:cxnSpLocks/>
            <a:stCxn id="125" idx="3"/>
            <a:endCxn id="171" idx="1"/>
          </p:cNvCxnSpPr>
          <p:nvPr/>
        </p:nvCxnSpPr>
        <p:spPr>
          <a:xfrm flipV="1">
            <a:off x="6869548" y="6172603"/>
            <a:ext cx="129361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接點 175">
            <a:extLst>
              <a:ext uri="{FF2B5EF4-FFF2-40B4-BE49-F238E27FC236}">
                <a16:creationId xmlns:a16="http://schemas.microsoft.com/office/drawing/2014/main" id="{77126863-03B5-4270-8EE2-FEC4C689CE7F}"/>
              </a:ext>
            </a:extLst>
          </p:cNvPr>
          <p:cNvCxnSpPr>
            <a:cxnSpLocks/>
            <a:stCxn id="126" idx="3"/>
            <a:endCxn id="178" idx="1"/>
          </p:cNvCxnSpPr>
          <p:nvPr/>
        </p:nvCxnSpPr>
        <p:spPr>
          <a:xfrm flipV="1">
            <a:off x="6861992" y="6534893"/>
            <a:ext cx="13011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矩形 177">
            <a:extLst>
              <a:ext uri="{FF2B5EF4-FFF2-40B4-BE49-F238E27FC236}">
                <a16:creationId xmlns:a16="http://schemas.microsoft.com/office/drawing/2014/main" id="{9A9289BC-C48A-42E4-BCBF-B47AE468E8CA}"/>
              </a:ext>
            </a:extLst>
          </p:cNvPr>
          <p:cNvSpPr/>
          <p:nvPr/>
        </p:nvSpPr>
        <p:spPr>
          <a:xfrm>
            <a:off x="8163167" y="6394153"/>
            <a:ext cx="1731868" cy="2814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產生蘋果位置</a:t>
            </a:r>
          </a:p>
        </p:txBody>
      </p:sp>
      <p:sp>
        <p:nvSpPr>
          <p:cNvPr id="60" name="標題 1">
            <a:extLst>
              <a:ext uri="{FF2B5EF4-FFF2-40B4-BE49-F238E27FC236}">
                <a16:creationId xmlns:a16="http://schemas.microsoft.com/office/drawing/2014/main" id="{8B115608-0F4C-6470-5FEA-5E187E82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PS</a:t>
            </a:r>
            <a:r>
              <a:rPr lang="zh-TW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215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7D40497-16B0-F7B2-D97A-8129031875C8}"/>
              </a:ext>
            </a:extLst>
          </p:cNvPr>
          <p:cNvSpPr/>
          <p:nvPr/>
        </p:nvSpPr>
        <p:spPr>
          <a:xfrm>
            <a:off x="406868" y="2828029"/>
            <a:ext cx="1417738" cy="12211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Verilog</a:t>
            </a:r>
            <a:r>
              <a:rPr lang="zh-TW" altLang="en-US" dirty="0"/>
              <a:t>建立</a:t>
            </a:r>
            <a:endParaRPr lang="en-US" altLang="zh-TW" dirty="0"/>
          </a:p>
          <a:p>
            <a:pPr algn="ctr"/>
            <a:r>
              <a:rPr lang="zh-TW" altLang="en-US" dirty="0"/>
              <a:t>所需位置及蛇狀態顯示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442C19C-567F-19BA-BB91-0C2D547CBE03}"/>
              </a:ext>
            </a:extLst>
          </p:cNvPr>
          <p:cNvSpPr/>
          <p:nvPr/>
        </p:nvSpPr>
        <p:spPr>
          <a:xfrm>
            <a:off x="2186730" y="941674"/>
            <a:ext cx="1635854" cy="6794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[</a:t>
            </a:r>
            <a:r>
              <a:rPr lang="zh-TW" altLang="en-US" dirty="0"/>
              <a:t>中繼區塊</a:t>
            </a:r>
            <a:r>
              <a:rPr lang="en-US" altLang="zh-TW" dirty="0"/>
              <a:t>]</a:t>
            </a:r>
          </a:p>
          <a:p>
            <a:pPr algn="ctr"/>
            <a:r>
              <a:rPr lang="zh-TW" altLang="en-US" dirty="0"/>
              <a:t>穩定外部訊號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6C25ECA-AAEF-E208-A2D5-73E67762C7A3}"/>
              </a:ext>
            </a:extLst>
          </p:cNvPr>
          <p:cNvSpPr/>
          <p:nvPr/>
        </p:nvSpPr>
        <p:spPr>
          <a:xfrm>
            <a:off x="2181137" y="3120315"/>
            <a:ext cx="1635854" cy="6992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[</a:t>
            </a:r>
            <a:r>
              <a:rPr lang="zh-TW" altLang="en-US" dirty="0"/>
              <a:t>記憶體區塊</a:t>
            </a:r>
            <a:r>
              <a:rPr lang="en-US" altLang="zh-TW" dirty="0"/>
              <a:t>]</a:t>
            </a:r>
          </a:p>
          <a:p>
            <a:pPr algn="ctr"/>
            <a:r>
              <a:rPr lang="zh-TW" altLang="en-US" dirty="0"/>
              <a:t>產生蘋果位置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E7B70C-5705-460E-C3FD-4A02C6B39D20}"/>
              </a:ext>
            </a:extLst>
          </p:cNvPr>
          <p:cNvSpPr/>
          <p:nvPr/>
        </p:nvSpPr>
        <p:spPr>
          <a:xfrm>
            <a:off x="4654492" y="3703055"/>
            <a:ext cx="1551963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記憶體控管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6DE6BA-9F50-420A-E185-484F2A6D468C}"/>
              </a:ext>
            </a:extLst>
          </p:cNvPr>
          <p:cNvSpPr/>
          <p:nvPr/>
        </p:nvSpPr>
        <p:spPr>
          <a:xfrm>
            <a:off x="4781725" y="348647"/>
            <a:ext cx="679509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重置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4171D95-16CC-C882-AFED-FC00D6EA6AF6}"/>
              </a:ext>
            </a:extLst>
          </p:cNvPr>
          <p:cNvSpPr/>
          <p:nvPr/>
        </p:nvSpPr>
        <p:spPr>
          <a:xfrm>
            <a:off x="4781725" y="1344779"/>
            <a:ext cx="679509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左轉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797809D-8EE6-5F16-DF43-DCC479CFF96C}"/>
              </a:ext>
            </a:extLst>
          </p:cNvPr>
          <p:cNvSpPr/>
          <p:nvPr/>
        </p:nvSpPr>
        <p:spPr>
          <a:xfrm>
            <a:off x="4781725" y="1842845"/>
            <a:ext cx="679509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7F1450-7E67-85BD-92B0-30E4CDA94659}"/>
              </a:ext>
            </a:extLst>
          </p:cNvPr>
          <p:cNvSpPr/>
          <p:nvPr/>
        </p:nvSpPr>
        <p:spPr>
          <a:xfrm>
            <a:off x="6096000" y="348647"/>
            <a:ext cx="707472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重置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5C08C8D-C322-B1CA-BCA7-FC3C1A89CD25}"/>
              </a:ext>
            </a:extLst>
          </p:cNvPr>
          <p:cNvSpPr/>
          <p:nvPr/>
        </p:nvSpPr>
        <p:spPr>
          <a:xfrm>
            <a:off x="6096000" y="1538830"/>
            <a:ext cx="1160478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轉向訊號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3E0A6DB-D449-F249-1106-13AD705CA94A}"/>
              </a:ext>
            </a:extLst>
          </p:cNvPr>
          <p:cNvSpPr/>
          <p:nvPr/>
        </p:nvSpPr>
        <p:spPr>
          <a:xfrm>
            <a:off x="4605556" y="846713"/>
            <a:ext cx="1031846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ON/OFF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69F3750-089C-DEC4-55D7-629FD687ACA5}"/>
              </a:ext>
            </a:extLst>
          </p:cNvPr>
          <p:cNvSpPr/>
          <p:nvPr/>
        </p:nvSpPr>
        <p:spPr>
          <a:xfrm>
            <a:off x="6096000" y="846712"/>
            <a:ext cx="2058100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遊戲的啟動及關閉</a:t>
            </a:r>
          </a:p>
        </p:txBody>
      </p:sp>
      <p:sp>
        <p:nvSpPr>
          <p:cNvPr id="17" name="左大括弧 16">
            <a:extLst>
              <a:ext uri="{FF2B5EF4-FFF2-40B4-BE49-F238E27FC236}">
                <a16:creationId xmlns:a16="http://schemas.microsoft.com/office/drawing/2014/main" id="{54EA971C-DDBF-B395-13F3-8F33CA86A502}"/>
              </a:ext>
            </a:extLst>
          </p:cNvPr>
          <p:cNvSpPr/>
          <p:nvPr/>
        </p:nvSpPr>
        <p:spPr>
          <a:xfrm>
            <a:off x="4102217" y="348647"/>
            <a:ext cx="173372" cy="18822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41DCE0C9-EF55-6C0D-77F4-743A913DA7A5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5461234" y="542698"/>
            <a:ext cx="6347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19D2957-55E4-36F3-AF7D-C297007FC595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5637402" y="1040763"/>
            <a:ext cx="45859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3759D592-0440-8202-EE2B-AAEE9C271F27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461234" y="1538830"/>
            <a:ext cx="634766" cy="194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203403A8-B557-515C-0F08-80F65A7A6EDB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5461234" y="1732881"/>
            <a:ext cx="634766" cy="304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C66CB301-35CF-7CCB-68B2-7495D3FF1A52}"/>
              </a:ext>
            </a:extLst>
          </p:cNvPr>
          <p:cNvSpPr/>
          <p:nvPr/>
        </p:nvSpPr>
        <p:spPr>
          <a:xfrm>
            <a:off x="2181137" y="5394208"/>
            <a:ext cx="1560353" cy="6992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[</a:t>
            </a:r>
            <a:r>
              <a:rPr lang="zh-TW" altLang="en-US" dirty="0"/>
              <a:t>生命區塊</a:t>
            </a:r>
            <a:r>
              <a:rPr lang="en-US" altLang="zh-TW" dirty="0"/>
              <a:t>]</a:t>
            </a:r>
          </a:p>
          <a:p>
            <a:pPr algn="ctr"/>
            <a:r>
              <a:rPr lang="zh-TW" altLang="en-US" dirty="0"/>
              <a:t>蛇狀態顯示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97FDB1E-9F5B-55BB-FFC6-BA7C9E000759}"/>
              </a:ext>
            </a:extLst>
          </p:cNvPr>
          <p:cNvSpPr/>
          <p:nvPr/>
        </p:nvSpPr>
        <p:spPr>
          <a:xfrm>
            <a:off x="4643307" y="2706923"/>
            <a:ext cx="1635854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持續產生亂數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D5C53F1-765D-6ECB-EFF4-CA70F9C6F0AE}"/>
              </a:ext>
            </a:extLst>
          </p:cNvPr>
          <p:cNvSpPr/>
          <p:nvPr/>
        </p:nvSpPr>
        <p:spPr>
          <a:xfrm>
            <a:off x="6956397" y="2706922"/>
            <a:ext cx="1635854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產生</a:t>
            </a:r>
            <a:r>
              <a:rPr lang="en-US" altLang="zh-TW" dirty="0"/>
              <a:t>8bit</a:t>
            </a:r>
            <a:r>
              <a:rPr lang="zh-TW" altLang="en-US" dirty="0"/>
              <a:t>亂數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52C6CE7-E46A-343F-290E-C95CFD5B3828}"/>
              </a:ext>
            </a:extLst>
          </p:cNvPr>
          <p:cNvSpPr/>
          <p:nvPr/>
        </p:nvSpPr>
        <p:spPr>
          <a:xfrm>
            <a:off x="6975447" y="3515240"/>
            <a:ext cx="1635854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產生新位置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13B33D4-420A-B237-2FC9-97700D185A22}"/>
              </a:ext>
            </a:extLst>
          </p:cNvPr>
          <p:cNvSpPr/>
          <p:nvPr/>
        </p:nvSpPr>
        <p:spPr>
          <a:xfrm>
            <a:off x="6975447" y="4001746"/>
            <a:ext cx="1635854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抹除消失位置</a:t>
            </a:r>
          </a:p>
        </p:txBody>
      </p:sp>
      <p:sp>
        <p:nvSpPr>
          <p:cNvPr id="37" name="左大括弧 36">
            <a:extLst>
              <a:ext uri="{FF2B5EF4-FFF2-40B4-BE49-F238E27FC236}">
                <a16:creationId xmlns:a16="http://schemas.microsoft.com/office/drawing/2014/main" id="{3FF9B5D1-01EB-0099-0AC9-532D19951D8D}"/>
              </a:ext>
            </a:extLst>
          </p:cNvPr>
          <p:cNvSpPr/>
          <p:nvPr/>
        </p:nvSpPr>
        <p:spPr>
          <a:xfrm rot="10800000">
            <a:off x="9949345" y="174038"/>
            <a:ext cx="517323" cy="56773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6A0EBCB-37DE-7954-DCD5-438E5E7A5E49}"/>
              </a:ext>
            </a:extLst>
          </p:cNvPr>
          <p:cNvSpPr txBox="1"/>
          <p:nvPr/>
        </p:nvSpPr>
        <p:spPr>
          <a:xfrm>
            <a:off x="10588304" y="2828029"/>
            <a:ext cx="138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6.25MHz</a:t>
            </a:r>
            <a:endParaRPr lang="zh-TW" altLang="en-US" dirty="0"/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EDB39721-67E0-61A6-B8D8-06C81F2D39E1}"/>
              </a:ext>
            </a:extLst>
          </p:cNvPr>
          <p:cNvCxnSpPr>
            <a:stCxn id="6" idx="3"/>
            <a:endCxn id="31" idx="1"/>
          </p:cNvCxnSpPr>
          <p:nvPr/>
        </p:nvCxnSpPr>
        <p:spPr>
          <a:xfrm flipV="1">
            <a:off x="3816991" y="2900974"/>
            <a:ext cx="826316" cy="568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4A229C7D-8A1D-FEA9-17A8-8895C90996F0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816991" y="3469929"/>
            <a:ext cx="837501" cy="427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274FDC10-5BCF-6172-1140-93CE1ECA3240}"/>
              </a:ext>
            </a:extLst>
          </p:cNvPr>
          <p:cNvCxnSpPr>
            <a:cxnSpLocks/>
            <a:stCxn id="31" idx="3"/>
            <a:endCxn id="34" idx="1"/>
          </p:cNvCxnSpPr>
          <p:nvPr/>
        </p:nvCxnSpPr>
        <p:spPr>
          <a:xfrm flipV="1">
            <a:off x="6279161" y="2900973"/>
            <a:ext cx="67723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C0A4C231-EA8D-1CC6-8F59-888256FB1522}"/>
              </a:ext>
            </a:extLst>
          </p:cNvPr>
          <p:cNvCxnSpPr>
            <a:stCxn id="7" idx="3"/>
            <a:endCxn id="35" idx="1"/>
          </p:cNvCxnSpPr>
          <p:nvPr/>
        </p:nvCxnSpPr>
        <p:spPr>
          <a:xfrm flipV="1">
            <a:off x="6206455" y="3709291"/>
            <a:ext cx="768992" cy="1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1A0684F8-FCF3-878F-6508-A889EFDEF3C9}"/>
              </a:ext>
            </a:extLst>
          </p:cNvPr>
          <p:cNvCxnSpPr>
            <a:stCxn id="7" idx="3"/>
            <a:endCxn id="36" idx="1"/>
          </p:cNvCxnSpPr>
          <p:nvPr/>
        </p:nvCxnSpPr>
        <p:spPr>
          <a:xfrm>
            <a:off x="6206455" y="3897106"/>
            <a:ext cx="768992" cy="298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FF88E501-933E-3ADC-895E-4F9A9868C5B1}"/>
              </a:ext>
            </a:extLst>
          </p:cNvPr>
          <p:cNvSpPr/>
          <p:nvPr/>
        </p:nvSpPr>
        <p:spPr>
          <a:xfrm>
            <a:off x="4639114" y="5021808"/>
            <a:ext cx="1551963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蛇節數增減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B9AD986-846E-716E-8FF2-8BF5E2A38E50}"/>
              </a:ext>
            </a:extLst>
          </p:cNvPr>
          <p:cNvSpPr/>
          <p:nvPr/>
        </p:nvSpPr>
        <p:spPr>
          <a:xfrm>
            <a:off x="4647501" y="5504534"/>
            <a:ext cx="1551963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生命值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FA53101-4319-5097-A81E-DC2A993E6592}"/>
              </a:ext>
            </a:extLst>
          </p:cNvPr>
          <p:cNvSpPr/>
          <p:nvPr/>
        </p:nvSpPr>
        <p:spPr>
          <a:xfrm>
            <a:off x="4647501" y="5969527"/>
            <a:ext cx="1551963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呼吸燈</a:t>
            </a:r>
          </a:p>
        </p:txBody>
      </p:sp>
      <p:sp>
        <p:nvSpPr>
          <p:cNvPr id="62" name="左大括弧 61">
            <a:extLst>
              <a:ext uri="{FF2B5EF4-FFF2-40B4-BE49-F238E27FC236}">
                <a16:creationId xmlns:a16="http://schemas.microsoft.com/office/drawing/2014/main" id="{E08CB605-C5E3-3A5E-4A7F-C44459B8CFB4}"/>
              </a:ext>
            </a:extLst>
          </p:cNvPr>
          <p:cNvSpPr/>
          <p:nvPr/>
        </p:nvSpPr>
        <p:spPr>
          <a:xfrm>
            <a:off x="4071457" y="5042713"/>
            <a:ext cx="204132" cy="1342761"/>
          </a:xfrm>
          <a:prstGeom prst="leftBrace">
            <a:avLst>
              <a:gd name="adj1" fmla="val 8333"/>
              <a:gd name="adj2" fmla="val 49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AB24D8E-4D44-805E-1D9B-81B9948F8F3F}"/>
              </a:ext>
            </a:extLst>
          </p:cNvPr>
          <p:cNvSpPr/>
          <p:nvPr/>
        </p:nvSpPr>
        <p:spPr>
          <a:xfrm>
            <a:off x="6803472" y="5021807"/>
            <a:ext cx="1551963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單次</a:t>
            </a:r>
            <a:r>
              <a:rPr lang="en-US" altLang="zh-TW" dirty="0"/>
              <a:t>+2</a:t>
            </a:r>
            <a:r>
              <a:rPr lang="zh-TW" altLang="en-US" dirty="0"/>
              <a:t>或</a:t>
            </a:r>
            <a:r>
              <a:rPr lang="en-US" altLang="zh-TW" dirty="0"/>
              <a:t>-1</a:t>
            </a:r>
            <a:endParaRPr lang="zh-TW" altLang="en-US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9E491B23-CC0B-6C6D-E203-9D4408A5413B}"/>
              </a:ext>
            </a:extLst>
          </p:cNvPr>
          <p:cNvSpPr/>
          <p:nvPr/>
        </p:nvSpPr>
        <p:spPr>
          <a:xfrm>
            <a:off x="6803472" y="5504533"/>
            <a:ext cx="2088859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撞牆或節數不足</a:t>
            </a:r>
            <a:r>
              <a:rPr lang="en-US" altLang="zh-TW" dirty="0"/>
              <a:t>-1</a:t>
            </a:r>
            <a:endParaRPr lang="zh-TW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AE4A0FF-E7E7-65B9-A9D8-537B78F87FC9}"/>
              </a:ext>
            </a:extLst>
          </p:cNvPr>
          <p:cNvSpPr/>
          <p:nvPr/>
        </p:nvSpPr>
        <p:spPr>
          <a:xfrm>
            <a:off x="6803472" y="5969527"/>
            <a:ext cx="1551963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死亡時熄滅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2DD3868-9520-3A40-D043-B1604A486D5D}"/>
              </a:ext>
            </a:extLst>
          </p:cNvPr>
          <p:cNvSpPr txBox="1"/>
          <p:nvPr/>
        </p:nvSpPr>
        <p:spPr>
          <a:xfrm>
            <a:off x="9949345" y="5969527"/>
            <a:ext cx="138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約</a:t>
            </a:r>
            <a:r>
              <a:rPr lang="en-US" altLang="zh-TW" dirty="0"/>
              <a:t>6KHz</a:t>
            </a:r>
            <a:endParaRPr lang="zh-TW" altLang="en-US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F35BAD8F-8422-9C86-DD46-2979D558EAB0}"/>
              </a:ext>
            </a:extLst>
          </p:cNvPr>
          <p:cNvCxnSpPr>
            <a:stCxn id="59" idx="3"/>
            <a:endCxn id="63" idx="1"/>
          </p:cNvCxnSpPr>
          <p:nvPr/>
        </p:nvCxnSpPr>
        <p:spPr>
          <a:xfrm flipV="1">
            <a:off x="6191077" y="5215858"/>
            <a:ext cx="61239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3F5638CE-71F5-19F2-D9DD-320370882162}"/>
              </a:ext>
            </a:extLst>
          </p:cNvPr>
          <p:cNvCxnSpPr>
            <a:stCxn id="60" idx="3"/>
            <a:endCxn id="64" idx="1"/>
          </p:cNvCxnSpPr>
          <p:nvPr/>
        </p:nvCxnSpPr>
        <p:spPr>
          <a:xfrm flipV="1">
            <a:off x="6199464" y="5698584"/>
            <a:ext cx="60400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5462FAC6-232B-6C63-ACF5-D37798C17412}"/>
              </a:ext>
            </a:extLst>
          </p:cNvPr>
          <p:cNvCxnSpPr>
            <a:stCxn id="61" idx="3"/>
            <a:endCxn id="65" idx="1"/>
          </p:cNvCxnSpPr>
          <p:nvPr/>
        </p:nvCxnSpPr>
        <p:spPr>
          <a:xfrm>
            <a:off x="6199464" y="6163578"/>
            <a:ext cx="604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54021DF0-F4CB-9F84-3E7E-09C027550178}"/>
              </a:ext>
            </a:extLst>
          </p:cNvPr>
          <p:cNvCxnSpPr>
            <a:stCxn id="65" idx="3"/>
            <a:endCxn id="66" idx="1"/>
          </p:cNvCxnSpPr>
          <p:nvPr/>
        </p:nvCxnSpPr>
        <p:spPr>
          <a:xfrm flipV="1">
            <a:off x="8355435" y="6154193"/>
            <a:ext cx="1593910" cy="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標題 1">
            <a:extLst>
              <a:ext uri="{FF2B5EF4-FFF2-40B4-BE49-F238E27FC236}">
                <a16:creationId xmlns:a16="http://schemas.microsoft.com/office/drawing/2014/main" id="{09CA60F1-EC4B-24F0-741E-2C05EF1B1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PL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134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161B547-CEED-5E9E-8D24-323B879913CC}"/>
              </a:ext>
            </a:extLst>
          </p:cNvPr>
          <p:cNvSpPr/>
          <p:nvPr/>
        </p:nvSpPr>
        <p:spPr>
          <a:xfrm>
            <a:off x="2181138" y="1970479"/>
            <a:ext cx="2550254" cy="432574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F544205-0931-A180-F7A3-523580A18F28}"/>
              </a:ext>
            </a:extLst>
          </p:cNvPr>
          <p:cNvSpPr txBox="1"/>
          <p:nvPr/>
        </p:nvSpPr>
        <p:spPr>
          <a:xfrm>
            <a:off x="271594" y="581242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clk_100MHz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C1E192E-5E1F-D1F8-08F2-A6E18A9A6C71}"/>
              </a:ext>
            </a:extLst>
          </p:cNvPr>
          <p:cNvSpPr txBox="1"/>
          <p:nvPr/>
        </p:nvSpPr>
        <p:spPr>
          <a:xfrm>
            <a:off x="414646" y="1931197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rst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50DE3EA-4C3F-6F83-6639-D1AAC1C3A4F5}"/>
              </a:ext>
            </a:extLst>
          </p:cNvPr>
          <p:cNvSpPr txBox="1"/>
          <p:nvPr/>
        </p:nvSpPr>
        <p:spPr>
          <a:xfrm>
            <a:off x="296904" y="5424696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right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B8F4C2E-C51F-2D08-10E1-66705A60AACA}"/>
              </a:ext>
            </a:extLst>
          </p:cNvPr>
          <p:cNvSpPr txBox="1"/>
          <p:nvPr/>
        </p:nvSpPr>
        <p:spPr>
          <a:xfrm>
            <a:off x="296904" y="513926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left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CFEE204-5326-46A2-4000-671F5DB13883}"/>
              </a:ext>
            </a:extLst>
          </p:cNvPr>
          <p:cNvSpPr txBox="1"/>
          <p:nvPr/>
        </p:nvSpPr>
        <p:spPr>
          <a:xfrm>
            <a:off x="5144616" y="393606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remove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64908D7-EE79-0581-06E5-D7282E6EC9C8}"/>
              </a:ext>
            </a:extLst>
          </p:cNvPr>
          <p:cNvSpPr txBox="1"/>
          <p:nvPr/>
        </p:nvSpPr>
        <p:spPr>
          <a:xfrm>
            <a:off x="5146337" y="3302149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demand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09DD359-AD3D-4EA0-D321-9994B9658586}"/>
              </a:ext>
            </a:extLst>
          </p:cNvPr>
          <p:cNvSpPr txBox="1"/>
          <p:nvPr/>
        </p:nvSpPr>
        <p:spPr>
          <a:xfrm>
            <a:off x="5200625" y="295338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PS_control</a:t>
            </a:r>
            <a:endParaRPr lang="en-US" altLang="zh-TW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CEBE52D-814E-D08C-5CBF-F12A6B9D9807}"/>
              </a:ext>
            </a:extLst>
          </p:cNvPr>
          <p:cNvSpPr txBox="1"/>
          <p:nvPr/>
        </p:nvSpPr>
        <p:spPr>
          <a:xfrm>
            <a:off x="5156490" y="259929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control_valid</a:t>
            </a:r>
            <a:endParaRPr lang="en-US" altLang="zh-TW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2343711-0E3D-A075-FEDC-74A4C9A50E80}"/>
              </a:ext>
            </a:extLst>
          </p:cNvPr>
          <p:cNvSpPr txBox="1"/>
          <p:nvPr/>
        </p:nvSpPr>
        <p:spPr>
          <a:xfrm>
            <a:off x="5144616" y="221885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shut_down</a:t>
            </a:r>
            <a:endParaRPr lang="en-US" altLang="zh-TW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E15BDD9-4E50-2A6B-7DCE-061394345437}"/>
              </a:ext>
            </a:extLst>
          </p:cNvPr>
          <p:cNvSpPr txBox="1"/>
          <p:nvPr/>
        </p:nvSpPr>
        <p:spPr>
          <a:xfrm>
            <a:off x="5123082" y="3619189"/>
            <a:ext cx="1863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remove_position</a:t>
            </a:r>
            <a:endParaRPr lang="en-US" altLang="zh-TW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6690547-DF13-3D7B-2C18-8B82BB2239FA}"/>
              </a:ext>
            </a:extLst>
          </p:cNvPr>
          <p:cNvSpPr txBox="1"/>
          <p:nvPr/>
        </p:nvSpPr>
        <p:spPr>
          <a:xfrm>
            <a:off x="296904" y="481767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On/off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0E0B7F0-7410-5EDF-ED83-BADF0347E727}"/>
              </a:ext>
            </a:extLst>
          </p:cNvPr>
          <p:cNvSpPr/>
          <p:nvPr/>
        </p:nvSpPr>
        <p:spPr>
          <a:xfrm>
            <a:off x="2215744" y="2272898"/>
            <a:ext cx="2454850" cy="113993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53C6856-9767-B65F-35DB-2A1DDA05C340}"/>
              </a:ext>
            </a:extLst>
          </p:cNvPr>
          <p:cNvSpPr/>
          <p:nvPr/>
        </p:nvSpPr>
        <p:spPr>
          <a:xfrm>
            <a:off x="2215743" y="3486987"/>
            <a:ext cx="2285854" cy="124655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60BC0BA-B4BC-34E4-07DC-67EE4047A158}"/>
              </a:ext>
            </a:extLst>
          </p:cNvPr>
          <p:cNvSpPr/>
          <p:nvPr/>
        </p:nvSpPr>
        <p:spPr>
          <a:xfrm>
            <a:off x="2215743" y="4846238"/>
            <a:ext cx="2293337" cy="93497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1E0CB38-B640-8885-845E-B7FB9255BBE1}"/>
              </a:ext>
            </a:extLst>
          </p:cNvPr>
          <p:cNvSpPr txBox="1"/>
          <p:nvPr/>
        </p:nvSpPr>
        <p:spPr>
          <a:xfrm>
            <a:off x="435444" y="293843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lift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DFF0467-3CBF-F1CA-0A88-41196A9745B3}"/>
              </a:ext>
            </a:extLst>
          </p:cNvPr>
          <p:cNvSpPr txBox="1"/>
          <p:nvPr/>
        </p:nvSpPr>
        <p:spPr>
          <a:xfrm>
            <a:off x="346322" y="261398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brenth</a:t>
            </a:r>
            <a:endParaRPr lang="en-US" altLang="zh-TW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D189A4C-70DD-DB6D-BAB3-429FA371C397}"/>
              </a:ext>
            </a:extLst>
          </p:cNvPr>
          <p:cNvSpPr txBox="1"/>
          <p:nvPr/>
        </p:nvSpPr>
        <p:spPr>
          <a:xfrm>
            <a:off x="408512" y="231666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level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01B304AF-5627-A8BE-48E0-DABC191AE14F}"/>
              </a:ext>
            </a:extLst>
          </p:cNvPr>
          <p:cNvSpPr txBox="1"/>
          <p:nvPr/>
        </p:nvSpPr>
        <p:spPr>
          <a:xfrm>
            <a:off x="5047533" y="430539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useable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FBFD5DB4-ADA4-CA64-1557-5B7AFF01075A}"/>
              </a:ext>
            </a:extLst>
          </p:cNvPr>
          <p:cNvSpPr/>
          <p:nvPr/>
        </p:nvSpPr>
        <p:spPr>
          <a:xfrm>
            <a:off x="3339926" y="3560809"/>
            <a:ext cx="1061004" cy="608607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block</a:t>
            </a:r>
          </a:p>
          <a:p>
            <a:pPr algn="ctr"/>
            <a:r>
              <a:rPr lang="en-US" altLang="zh-TW" dirty="0"/>
              <a:t>memory</a:t>
            </a:r>
            <a:endParaRPr lang="zh-TW" altLang="en-US" dirty="0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33E59477-078B-34FB-7E5E-0FF336D73C9F}"/>
              </a:ext>
            </a:extLst>
          </p:cNvPr>
          <p:cNvSpPr/>
          <p:nvPr/>
        </p:nvSpPr>
        <p:spPr>
          <a:xfrm>
            <a:off x="2197873" y="5868169"/>
            <a:ext cx="2311207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除頻電路</a:t>
            </a:r>
          </a:p>
        </p:txBody>
      </p:sp>
      <p:sp>
        <p:nvSpPr>
          <p:cNvPr id="123" name="箭號: 向右 122">
            <a:extLst>
              <a:ext uri="{FF2B5EF4-FFF2-40B4-BE49-F238E27FC236}">
                <a16:creationId xmlns:a16="http://schemas.microsoft.com/office/drawing/2014/main" id="{B797393D-DEAF-3DCE-B169-F28DFF36BE81}"/>
              </a:ext>
            </a:extLst>
          </p:cNvPr>
          <p:cNvSpPr/>
          <p:nvPr/>
        </p:nvSpPr>
        <p:spPr>
          <a:xfrm flipH="1" flipV="1">
            <a:off x="4751532" y="3260815"/>
            <a:ext cx="2472234" cy="8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箭號: 向右 123">
            <a:extLst>
              <a:ext uri="{FF2B5EF4-FFF2-40B4-BE49-F238E27FC236}">
                <a16:creationId xmlns:a16="http://schemas.microsoft.com/office/drawing/2014/main" id="{B028C7BF-EA0B-94A3-F1AB-00F60CA2F5F2}"/>
              </a:ext>
            </a:extLst>
          </p:cNvPr>
          <p:cNvSpPr/>
          <p:nvPr/>
        </p:nvSpPr>
        <p:spPr>
          <a:xfrm rot="10800000">
            <a:off x="4508853" y="3587226"/>
            <a:ext cx="2693443" cy="84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箭號: 向右 124">
            <a:extLst>
              <a:ext uri="{FF2B5EF4-FFF2-40B4-BE49-F238E27FC236}">
                <a16:creationId xmlns:a16="http://schemas.microsoft.com/office/drawing/2014/main" id="{C561B59C-15EC-2524-69A4-E4BD7FC4586A}"/>
              </a:ext>
            </a:extLst>
          </p:cNvPr>
          <p:cNvSpPr/>
          <p:nvPr/>
        </p:nvSpPr>
        <p:spPr>
          <a:xfrm rot="10800000">
            <a:off x="4499474" y="3921308"/>
            <a:ext cx="2702823" cy="8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箭號: 向右 125">
            <a:extLst>
              <a:ext uri="{FF2B5EF4-FFF2-40B4-BE49-F238E27FC236}">
                <a16:creationId xmlns:a16="http://schemas.microsoft.com/office/drawing/2014/main" id="{CF946872-78A7-B3BD-4563-74C8DDCD7D8D}"/>
              </a:ext>
            </a:extLst>
          </p:cNvPr>
          <p:cNvSpPr/>
          <p:nvPr/>
        </p:nvSpPr>
        <p:spPr>
          <a:xfrm rot="10800000">
            <a:off x="4487896" y="4237073"/>
            <a:ext cx="2723779" cy="8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7" name="箭號: 向右 126">
            <a:extLst>
              <a:ext uri="{FF2B5EF4-FFF2-40B4-BE49-F238E27FC236}">
                <a16:creationId xmlns:a16="http://schemas.microsoft.com/office/drawing/2014/main" id="{23F16B4C-824F-B256-7D47-13D27C336503}"/>
              </a:ext>
            </a:extLst>
          </p:cNvPr>
          <p:cNvSpPr/>
          <p:nvPr/>
        </p:nvSpPr>
        <p:spPr>
          <a:xfrm>
            <a:off x="1839700" y="4999024"/>
            <a:ext cx="343950" cy="641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箭號: 向右 127">
            <a:extLst>
              <a:ext uri="{FF2B5EF4-FFF2-40B4-BE49-F238E27FC236}">
                <a16:creationId xmlns:a16="http://schemas.microsoft.com/office/drawing/2014/main" id="{F991D828-F227-D001-1846-AA67DBE21EB3}"/>
              </a:ext>
            </a:extLst>
          </p:cNvPr>
          <p:cNvSpPr/>
          <p:nvPr/>
        </p:nvSpPr>
        <p:spPr>
          <a:xfrm>
            <a:off x="1838294" y="5311839"/>
            <a:ext cx="343950" cy="641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箭號: 向右 128">
            <a:extLst>
              <a:ext uri="{FF2B5EF4-FFF2-40B4-BE49-F238E27FC236}">
                <a16:creationId xmlns:a16="http://schemas.microsoft.com/office/drawing/2014/main" id="{B7E95257-6BC3-D9B2-8A7D-3251D38F51CB}"/>
              </a:ext>
            </a:extLst>
          </p:cNvPr>
          <p:cNvSpPr/>
          <p:nvPr/>
        </p:nvSpPr>
        <p:spPr>
          <a:xfrm>
            <a:off x="1836285" y="5587416"/>
            <a:ext cx="343950" cy="641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箭號: 向右 129">
            <a:extLst>
              <a:ext uri="{FF2B5EF4-FFF2-40B4-BE49-F238E27FC236}">
                <a16:creationId xmlns:a16="http://schemas.microsoft.com/office/drawing/2014/main" id="{3625F519-9C49-9084-C35A-14EC51D391DB}"/>
              </a:ext>
            </a:extLst>
          </p:cNvPr>
          <p:cNvSpPr/>
          <p:nvPr/>
        </p:nvSpPr>
        <p:spPr>
          <a:xfrm>
            <a:off x="1810975" y="2102376"/>
            <a:ext cx="343950" cy="617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箭號: 向右 130">
            <a:extLst>
              <a:ext uri="{FF2B5EF4-FFF2-40B4-BE49-F238E27FC236}">
                <a16:creationId xmlns:a16="http://schemas.microsoft.com/office/drawing/2014/main" id="{5A22104A-C278-7EE4-A115-379FD1B06515}"/>
              </a:ext>
            </a:extLst>
          </p:cNvPr>
          <p:cNvSpPr/>
          <p:nvPr/>
        </p:nvSpPr>
        <p:spPr>
          <a:xfrm>
            <a:off x="1622569" y="5979074"/>
            <a:ext cx="532356" cy="641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箭號: 向右 131">
            <a:extLst>
              <a:ext uri="{FF2B5EF4-FFF2-40B4-BE49-F238E27FC236}">
                <a16:creationId xmlns:a16="http://schemas.microsoft.com/office/drawing/2014/main" id="{723586C0-D82D-D944-5649-41B287D750CC}"/>
              </a:ext>
            </a:extLst>
          </p:cNvPr>
          <p:cNvSpPr/>
          <p:nvPr/>
        </p:nvSpPr>
        <p:spPr>
          <a:xfrm rot="10800000">
            <a:off x="1566227" y="2801525"/>
            <a:ext cx="592844" cy="641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箭號: 向右 132">
            <a:extLst>
              <a:ext uri="{FF2B5EF4-FFF2-40B4-BE49-F238E27FC236}">
                <a16:creationId xmlns:a16="http://schemas.microsoft.com/office/drawing/2014/main" id="{28469D05-A5AC-16DA-3094-09C2B7BBC546}"/>
              </a:ext>
            </a:extLst>
          </p:cNvPr>
          <p:cNvSpPr/>
          <p:nvPr/>
        </p:nvSpPr>
        <p:spPr>
          <a:xfrm rot="10800000">
            <a:off x="1566227" y="3112374"/>
            <a:ext cx="592844" cy="641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箭號: 向右 133">
            <a:extLst>
              <a:ext uri="{FF2B5EF4-FFF2-40B4-BE49-F238E27FC236}">
                <a16:creationId xmlns:a16="http://schemas.microsoft.com/office/drawing/2014/main" id="{20AAC036-3B64-5182-838D-CB92646BAE2A}"/>
              </a:ext>
            </a:extLst>
          </p:cNvPr>
          <p:cNvSpPr/>
          <p:nvPr/>
        </p:nvSpPr>
        <p:spPr>
          <a:xfrm rot="10800000">
            <a:off x="1566227" y="2487802"/>
            <a:ext cx="592844" cy="641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60E17CF6-897C-E73F-FC0A-9A91FA94593C}"/>
              </a:ext>
            </a:extLst>
          </p:cNvPr>
          <p:cNvSpPr/>
          <p:nvPr/>
        </p:nvSpPr>
        <p:spPr>
          <a:xfrm>
            <a:off x="2354946" y="3744009"/>
            <a:ext cx="884313" cy="326650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random</a:t>
            </a:r>
            <a:endParaRPr lang="zh-TW" altLang="en-US" dirty="0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4B825953-6984-1A2D-544D-24D8B25DD26E}"/>
              </a:ext>
            </a:extLst>
          </p:cNvPr>
          <p:cNvSpPr/>
          <p:nvPr/>
        </p:nvSpPr>
        <p:spPr>
          <a:xfrm>
            <a:off x="2447541" y="4287058"/>
            <a:ext cx="1720683" cy="326650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useable_value</a:t>
            </a:r>
            <a:endParaRPr lang="zh-TW" altLang="en-US" dirty="0"/>
          </a:p>
        </p:txBody>
      </p:sp>
      <p:sp>
        <p:nvSpPr>
          <p:cNvPr id="137" name="箭號: 向右 136">
            <a:extLst>
              <a:ext uri="{FF2B5EF4-FFF2-40B4-BE49-F238E27FC236}">
                <a16:creationId xmlns:a16="http://schemas.microsoft.com/office/drawing/2014/main" id="{CF4F5CB6-189C-7D07-A6BC-DB1F91D33785}"/>
              </a:ext>
            </a:extLst>
          </p:cNvPr>
          <p:cNvSpPr/>
          <p:nvPr/>
        </p:nvSpPr>
        <p:spPr>
          <a:xfrm>
            <a:off x="4487896" y="4601082"/>
            <a:ext cx="2714686" cy="97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A279C8F9-5AF7-3F63-F2F4-A0186ABA098B}"/>
              </a:ext>
            </a:extLst>
          </p:cNvPr>
          <p:cNvSpPr/>
          <p:nvPr/>
        </p:nvSpPr>
        <p:spPr>
          <a:xfrm>
            <a:off x="7233640" y="1931197"/>
            <a:ext cx="2056350" cy="432574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0" name="箭號: 向右 139">
            <a:extLst>
              <a:ext uri="{FF2B5EF4-FFF2-40B4-BE49-F238E27FC236}">
                <a16:creationId xmlns:a16="http://schemas.microsoft.com/office/drawing/2014/main" id="{9940641C-543A-65C1-EDCB-3C0BFC607A03}"/>
              </a:ext>
            </a:extLst>
          </p:cNvPr>
          <p:cNvSpPr/>
          <p:nvPr/>
        </p:nvSpPr>
        <p:spPr>
          <a:xfrm>
            <a:off x="4509080" y="5234994"/>
            <a:ext cx="2714686" cy="97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1" name="箭號: 向右 140">
            <a:extLst>
              <a:ext uri="{FF2B5EF4-FFF2-40B4-BE49-F238E27FC236}">
                <a16:creationId xmlns:a16="http://schemas.microsoft.com/office/drawing/2014/main" id="{F79751B3-4BDE-45DB-0EBC-3BBF0CDAFDEB}"/>
              </a:ext>
            </a:extLst>
          </p:cNvPr>
          <p:cNvSpPr/>
          <p:nvPr/>
        </p:nvSpPr>
        <p:spPr>
          <a:xfrm rot="5400000" flipV="1">
            <a:off x="2594236" y="1775645"/>
            <a:ext cx="343950" cy="45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2" name="箭號: 向右 141">
            <a:extLst>
              <a:ext uri="{FF2B5EF4-FFF2-40B4-BE49-F238E27FC236}">
                <a16:creationId xmlns:a16="http://schemas.microsoft.com/office/drawing/2014/main" id="{FFD3C083-8D10-3907-A0C8-8B4EA1D69913}"/>
              </a:ext>
            </a:extLst>
          </p:cNvPr>
          <p:cNvSpPr/>
          <p:nvPr/>
        </p:nvSpPr>
        <p:spPr>
          <a:xfrm rot="5400000" flipV="1">
            <a:off x="3803568" y="1775645"/>
            <a:ext cx="343950" cy="45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3430E6A9-ACA1-D34C-F138-C2CEFDB16633}"/>
              </a:ext>
            </a:extLst>
          </p:cNvPr>
          <p:cNvSpPr txBox="1"/>
          <p:nvPr/>
        </p:nvSpPr>
        <p:spPr>
          <a:xfrm>
            <a:off x="1966111" y="127834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AXI_CLK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4" name="文字方塊 143">
            <a:extLst>
              <a:ext uri="{FF2B5EF4-FFF2-40B4-BE49-F238E27FC236}">
                <a16:creationId xmlns:a16="http://schemas.microsoft.com/office/drawing/2014/main" id="{D38AE142-CB1C-DBFD-7E04-D24ACCB08499}"/>
              </a:ext>
            </a:extLst>
          </p:cNvPr>
          <p:cNvSpPr txBox="1"/>
          <p:nvPr/>
        </p:nvSpPr>
        <p:spPr>
          <a:xfrm>
            <a:off x="3239259" y="126537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AXI_RST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EC9376E2-98D4-D536-5CBA-9FE6DC3C8473}"/>
              </a:ext>
            </a:extLst>
          </p:cNvPr>
          <p:cNvSpPr/>
          <p:nvPr/>
        </p:nvSpPr>
        <p:spPr>
          <a:xfrm>
            <a:off x="2832738" y="4934693"/>
            <a:ext cx="1089667" cy="69829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GPIO</a:t>
            </a:r>
            <a:endParaRPr lang="zh-TW" altLang="en-US" dirty="0"/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874A6629-99FC-8313-4CE2-FEFC363AAB56}"/>
              </a:ext>
            </a:extLst>
          </p:cNvPr>
          <p:cNvSpPr txBox="1"/>
          <p:nvPr/>
        </p:nvSpPr>
        <p:spPr>
          <a:xfrm>
            <a:off x="5133973" y="4878516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interrupt</a:t>
            </a:r>
          </a:p>
        </p:txBody>
      </p:sp>
      <p:sp>
        <p:nvSpPr>
          <p:cNvPr id="147" name="文字方塊 146">
            <a:extLst>
              <a:ext uri="{FF2B5EF4-FFF2-40B4-BE49-F238E27FC236}">
                <a16:creationId xmlns:a16="http://schemas.microsoft.com/office/drawing/2014/main" id="{037E4242-90E9-94D5-6D1A-972EB4A815F0}"/>
              </a:ext>
            </a:extLst>
          </p:cNvPr>
          <p:cNvSpPr txBox="1"/>
          <p:nvPr/>
        </p:nvSpPr>
        <p:spPr>
          <a:xfrm>
            <a:off x="2553376" y="635466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Slave</a:t>
            </a:r>
          </a:p>
        </p:txBody>
      </p:sp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69F12769-A1A2-ED90-5710-A90B9428D0EE}"/>
              </a:ext>
            </a:extLst>
          </p:cNvPr>
          <p:cNvSpPr txBox="1"/>
          <p:nvPr/>
        </p:nvSpPr>
        <p:spPr>
          <a:xfrm>
            <a:off x="7444357" y="635909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Master</a:t>
            </a:r>
          </a:p>
        </p:txBody>
      </p:sp>
      <p:sp>
        <p:nvSpPr>
          <p:cNvPr id="150" name="箭號: 向右 149">
            <a:extLst>
              <a:ext uri="{FF2B5EF4-FFF2-40B4-BE49-F238E27FC236}">
                <a16:creationId xmlns:a16="http://schemas.microsoft.com/office/drawing/2014/main" id="{6BE5DB58-D648-4E6B-478C-5F674C1BACF8}"/>
              </a:ext>
            </a:extLst>
          </p:cNvPr>
          <p:cNvSpPr/>
          <p:nvPr/>
        </p:nvSpPr>
        <p:spPr>
          <a:xfrm flipH="1" flipV="1">
            <a:off x="4738118" y="2911596"/>
            <a:ext cx="2472234" cy="8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箭號: 向右 150">
            <a:extLst>
              <a:ext uri="{FF2B5EF4-FFF2-40B4-BE49-F238E27FC236}">
                <a16:creationId xmlns:a16="http://schemas.microsoft.com/office/drawing/2014/main" id="{C09AA5D2-2EBF-4748-113B-54F82769E8A6}"/>
              </a:ext>
            </a:extLst>
          </p:cNvPr>
          <p:cNvSpPr/>
          <p:nvPr/>
        </p:nvSpPr>
        <p:spPr>
          <a:xfrm flipH="1" flipV="1">
            <a:off x="4747790" y="2539513"/>
            <a:ext cx="2472234" cy="8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574AEEC9-68C6-520D-0C3D-1D50C8323D57}"/>
              </a:ext>
            </a:extLst>
          </p:cNvPr>
          <p:cNvSpPr/>
          <p:nvPr/>
        </p:nvSpPr>
        <p:spPr>
          <a:xfrm>
            <a:off x="7251483" y="2300529"/>
            <a:ext cx="760390" cy="2515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</a:rPr>
              <a:t>自訂</a:t>
            </a:r>
            <a:r>
              <a:rPr lang="en-US" altLang="zh-TW" dirty="0">
                <a:solidFill>
                  <a:srgbClr val="FF0000"/>
                </a:solidFill>
              </a:rPr>
              <a:t>IP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E8E720F8-304D-84F7-E2C2-F4E703D3816C}"/>
              </a:ext>
            </a:extLst>
          </p:cNvPr>
          <p:cNvSpPr/>
          <p:nvPr/>
        </p:nvSpPr>
        <p:spPr>
          <a:xfrm>
            <a:off x="7309594" y="4932806"/>
            <a:ext cx="1149291" cy="124705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遊戲程式</a:t>
            </a:r>
          </a:p>
        </p:txBody>
      </p:sp>
      <p:sp>
        <p:nvSpPr>
          <p:cNvPr id="154" name="箭號: 向右 153">
            <a:extLst>
              <a:ext uri="{FF2B5EF4-FFF2-40B4-BE49-F238E27FC236}">
                <a16:creationId xmlns:a16="http://schemas.microsoft.com/office/drawing/2014/main" id="{9D8D7A89-EE57-7220-A96F-D8409809E77C}"/>
              </a:ext>
            </a:extLst>
          </p:cNvPr>
          <p:cNvSpPr/>
          <p:nvPr/>
        </p:nvSpPr>
        <p:spPr>
          <a:xfrm>
            <a:off x="9216617" y="5512503"/>
            <a:ext cx="1806518" cy="120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E465B573-4A32-590E-0E2B-78790AC48291}"/>
              </a:ext>
            </a:extLst>
          </p:cNvPr>
          <p:cNvSpPr/>
          <p:nvPr/>
        </p:nvSpPr>
        <p:spPr>
          <a:xfrm>
            <a:off x="8538798" y="4934693"/>
            <a:ext cx="680265" cy="124705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uart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38EE6EC9-DF2B-3B52-DE6D-27EB9E9BB70E}"/>
              </a:ext>
            </a:extLst>
          </p:cNvPr>
          <p:cNvSpPr txBox="1"/>
          <p:nvPr/>
        </p:nvSpPr>
        <p:spPr>
          <a:xfrm>
            <a:off x="9202665" y="5187004"/>
            <a:ext cx="1993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Display_matrix</a:t>
            </a:r>
            <a:endParaRPr lang="zh-TW" altLang="en-US" dirty="0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26CEB2C8-ACF5-75FB-0FB4-2222F905D139}"/>
              </a:ext>
            </a:extLst>
          </p:cNvPr>
          <p:cNvSpPr/>
          <p:nvPr/>
        </p:nvSpPr>
        <p:spPr>
          <a:xfrm>
            <a:off x="11037087" y="1911758"/>
            <a:ext cx="969714" cy="448818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文字方塊 157">
            <a:extLst>
              <a:ext uri="{FF2B5EF4-FFF2-40B4-BE49-F238E27FC236}">
                <a16:creationId xmlns:a16="http://schemas.microsoft.com/office/drawing/2014/main" id="{A03DD54D-39FD-6395-932C-2733615756E9}"/>
              </a:ext>
            </a:extLst>
          </p:cNvPr>
          <p:cNvSpPr txBox="1"/>
          <p:nvPr/>
        </p:nvSpPr>
        <p:spPr>
          <a:xfrm>
            <a:off x="10721844" y="397118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PC</a:t>
            </a:r>
          </a:p>
        </p:txBody>
      </p:sp>
      <p:sp>
        <p:nvSpPr>
          <p:cNvPr id="159" name="標題 1">
            <a:extLst>
              <a:ext uri="{FF2B5EF4-FFF2-40B4-BE49-F238E27FC236}">
                <a16:creationId xmlns:a16="http://schemas.microsoft.com/office/drawing/2014/main" id="{866C0E0C-97A2-5B3F-DB4B-26833AA8B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方塊圖</a:t>
            </a:r>
          </a:p>
        </p:txBody>
      </p:sp>
    </p:spTree>
    <p:extLst>
      <p:ext uri="{BB962C8B-B14F-4D97-AF65-F5344CB8AC3E}">
        <p14:creationId xmlns:p14="http://schemas.microsoft.com/office/powerpoint/2010/main" val="123131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B50B0B-06CD-9216-92F8-FC117CAC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AXI_</a:t>
            </a:r>
            <a:r>
              <a:rPr lang="zh-TW" altLang="en-US" dirty="0"/>
              <a:t>訊號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B807522-58A2-11AC-E368-B3B655013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3382" y="1804710"/>
            <a:ext cx="5190418" cy="4351338"/>
          </a:xfrm>
        </p:spPr>
      </p:pic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EEA12C4C-552F-8D82-B2B6-37D2A9FC2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0" y="1950746"/>
            <a:ext cx="5713118" cy="370343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A65B3F6-EAF6-1198-9D5A-0A1FA0955DC7}"/>
              </a:ext>
            </a:extLst>
          </p:cNvPr>
          <p:cNvSpPr txBox="1"/>
          <p:nvPr/>
        </p:nvSpPr>
        <p:spPr>
          <a:xfrm>
            <a:off x="5292919" y="3433129"/>
            <a:ext cx="46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PC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49B8701-D1CB-765C-38C8-4711AF0BA792}"/>
              </a:ext>
            </a:extLst>
          </p:cNvPr>
          <p:cNvSpPr/>
          <p:nvPr/>
        </p:nvSpPr>
        <p:spPr>
          <a:xfrm>
            <a:off x="7516536" y="2130803"/>
            <a:ext cx="3489820" cy="36492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70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4099E-C296-DC12-750B-E9937602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重要零組件</a:t>
            </a:r>
            <a:r>
              <a:rPr lang="en-US" altLang="zh-TW" dirty="0"/>
              <a:t>_PL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395381-7B5F-9D27-AEA7-EB6FB2097CEF}"/>
              </a:ext>
            </a:extLst>
          </p:cNvPr>
          <p:cNvSpPr/>
          <p:nvPr/>
        </p:nvSpPr>
        <p:spPr>
          <a:xfrm>
            <a:off x="2817234" y="2182449"/>
            <a:ext cx="2285854" cy="124655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4E978DC-1386-6DBA-251A-6C8266105563}"/>
              </a:ext>
            </a:extLst>
          </p:cNvPr>
          <p:cNvSpPr/>
          <p:nvPr/>
        </p:nvSpPr>
        <p:spPr>
          <a:xfrm>
            <a:off x="3941417" y="2256271"/>
            <a:ext cx="1061004" cy="608607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block</a:t>
            </a:r>
          </a:p>
          <a:p>
            <a:pPr algn="ctr"/>
            <a:r>
              <a:rPr lang="en-US" altLang="zh-TW" dirty="0"/>
              <a:t>memory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31CFD9-A76F-8862-741D-3E2DD2B71135}"/>
              </a:ext>
            </a:extLst>
          </p:cNvPr>
          <p:cNvSpPr/>
          <p:nvPr/>
        </p:nvSpPr>
        <p:spPr>
          <a:xfrm>
            <a:off x="2956437" y="2439471"/>
            <a:ext cx="884313" cy="326650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random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F44FA8-6212-F0CA-67AB-3B5B2A3766B5}"/>
              </a:ext>
            </a:extLst>
          </p:cNvPr>
          <p:cNvSpPr/>
          <p:nvPr/>
        </p:nvSpPr>
        <p:spPr>
          <a:xfrm>
            <a:off x="3049032" y="2982520"/>
            <a:ext cx="1720683" cy="326650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useable_value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47D582F-3269-2458-4012-11FBF7AD1A8A}"/>
              </a:ext>
            </a:extLst>
          </p:cNvPr>
          <p:cNvSpPr/>
          <p:nvPr/>
        </p:nvSpPr>
        <p:spPr>
          <a:xfrm>
            <a:off x="3378871" y="3924767"/>
            <a:ext cx="1061004" cy="608607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block</a:t>
            </a:r>
          </a:p>
          <a:p>
            <a:pPr algn="ctr"/>
            <a:r>
              <a:rPr lang="en-US" altLang="zh-TW" dirty="0"/>
              <a:t>memory</a:t>
            </a:r>
            <a:endParaRPr lang="zh-TW" altLang="en-US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580FCB3-5FCF-D499-5102-D557D2B71D56}"/>
              </a:ext>
            </a:extLst>
          </p:cNvPr>
          <p:cNvCxnSpPr>
            <a:stCxn id="9" idx="3"/>
          </p:cNvCxnSpPr>
          <p:nvPr/>
        </p:nvCxnSpPr>
        <p:spPr>
          <a:xfrm flipV="1">
            <a:off x="4439875" y="2982520"/>
            <a:ext cx="1866129" cy="124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2">
            <a:extLst>
              <a:ext uri="{FF2B5EF4-FFF2-40B4-BE49-F238E27FC236}">
                <a16:creationId xmlns:a16="http://schemas.microsoft.com/office/drawing/2014/main" id="{A9F04035-D273-4F37-2D71-C2DABE965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922434"/>
              </p:ext>
            </p:extLst>
          </p:nvPr>
        </p:nvGraphicFramePr>
        <p:xfrm>
          <a:off x="6488698" y="1843708"/>
          <a:ext cx="2632188" cy="1585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1766">
                  <a:extLst>
                    <a:ext uri="{9D8B030D-6E8A-4147-A177-3AD203B41FA5}">
                      <a16:colId xmlns:a16="http://schemas.microsoft.com/office/drawing/2014/main" val="3915696684"/>
                    </a:ext>
                  </a:extLst>
                </a:gridCol>
                <a:gridCol w="1710422">
                  <a:extLst>
                    <a:ext uri="{9D8B030D-6E8A-4147-A177-3AD203B41FA5}">
                      <a16:colId xmlns:a16="http://schemas.microsoft.com/office/drawing/2014/main" val="805053571"/>
                    </a:ext>
                  </a:extLst>
                </a:gridCol>
              </a:tblGrid>
              <a:tr h="39632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VALID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DATA(8bit)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709590"/>
                  </a:ext>
                </a:extLst>
              </a:tr>
              <a:tr h="39632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27365"/>
                  </a:ext>
                </a:extLst>
              </a:tr>
              <a:tr h="396323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270885"/>
                  </a:ext>
                </a:extLst>
              </a:tr>
              <a:tr h="39632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252401"/>
                  </a:ext>
                </a:extLst>
              </a:tr>
            </a:tbl>
          </a:graphicData>
        </a:graphic>
      </p:graphicFrame>
      <p:sp>
        <p:nvSpPr>
          <p:cNvPr id="13" name="橢圓 12">
            <a:extLst>
              <a:ext uri="{FF2B5EF4-FFF2-40B4-BE49-F238E27FC236}">
                <a16:creationId xmlns:a16="http://schemas.microsoft.com/office/drawing/2014/main" id="{654C076E-7A25-AFDF-C325-3F2BD0A37EC9}"/>
              </a:ext>
            </a:extLst>
          </p:cNvPr>
          <p:cNvSpPr/>
          <p:nvPr/>
        </p:nvSpPr>
        <p:spPr>
          <a:xfrm flipV="1">
            <a:off x="6924937" y="2720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067904E6-4EC6-D650-6CA3-C59936886CF6}"/>
              </a:ext>
            </a:extLst>
          </p:cNvPr>
          <p:cNvSpPr/>
          <p:nvPr/>
        </p:nvSpPr>
        <p:spPr>
          <a:xfrm flipV="1">
            <a:off x="6924937" y="281089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758C2F68-A77F-6367-56CC-D1F662899AAD}"/>
              </a:ext>
            </a:extLst>
          </p:cNvPr>
          <p:cNvSpPr/>
          <p:nvPr/>
        </p:nvSpPr>
        <p:spPr>
          <a:xfrm flipV="1">
            <a:off x="6924937" y="290137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9E6D2C96-95DC-0615-86A8-ED2D9932C2B8}"/>
              </a:ext>
            </a:extLst>
          </p:cNvPr>
          <p:cNvSpPr/>
          <p:nvPr/>
        </p:nvSpPr>
        <p:spPr>
          <a:xfrm flipV="1">
            <a:off x="8227481" y="2720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25467DEF-67A9-DB3C-5B90-7C226B65FDAE}"/>
              </a:ext>
            </a:extLst>
          </p:cNvPr>
          <p:cNvSpPr/>
          <p:nvPr/>
        </p:nvSpPr>
        <p:spPr>
          <a:xfrm flipV="1">
            <a:off x="8227481" y="281089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E7CA87E5-F2E6-18E7-FAE5-BCB081B30457}"/>
              </a:ext>
            </a:extLst>
          </p:cNvPr>
          <p:cNvSpPr/>
          <p:nvPr/>
        </p:nvSpPr>
        <p:spPr>
          <a:xfrm flipV="1">
            <a:off x="8227481" y="290137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AB4AE5C-CE4A-8913-441A-245ADBBB92B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439875" y="4229071"/>
            <a:ext cx="1866129" cy="800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C8878DFE-8951-2256-A83B-114F32527F6A}"/>
              </a:ext>
            </a:extLst>
          </p:cNvPr>
          <p:cNvSpPr/>
          <p:nvPr/>
        </p:nvSpPr>
        <p:spPr>
          <a:xfrm>
            <a:off x="6799318" y="4533374"/>
            <a:ext cx="1531620" cy="540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PL</a:t>
            </a:r>
            <a:r>
              <a:rPr lang="zh-TW" altLang="en-US" dirty="0"/>
              <a:t>狀態機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17DC892-FDC6-F8E5-A5E0-58D6EF99D170}"/>
              </a:ext>
            </a:extLst>
          </p:cNvPr>
          <p:cNvSpPr/>
          <p:nvPr/>
        </p:nvSpPr>
        <p:spPr>
          <a:xfrm>
            <a:off x="6799318" y="5105765"/>
            <a:ext cx="1531620" cy="540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PS</a:t>
            </a:r>
            <a:r>
              <a:rPr lang="zh-TW" altLang="en-US" dirty="0"/>
              <a:t>狀態機</a:t>
            </a:r>
          </a:p>
        </p:txBody>
      </p:sp>
    </p:spTree>
    <p:extLst>
      <p:ext uri="{BB962C8B-B14F-4D97-AF65-F5344CB8AC3E}">
        <p14:creationId xmlns:p14="http://schemas.microsoft.com/office/powerpoint/2010/main" val="137206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07B7B84-D59A-7072-3975-E63AC850E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4034" y="822182"/>
            <a:ext cx="7119321" cy="3220526"/>
          </a:xfrm>
        </p:spPr>
      </p:pic>
      <p:sp>
        <p:nvSpPr>
          <p:cNvPr id="6" name="箭號: 向下 5">
            <a:extLst>
              <a:ext uri="{FF2B5EF4-FFF2-40B4-BE49-F238E27FC236}">
                <a16:creationId xmlns:a16="http://schemas.microsoft.com/office/drawing/2014/main" id="{0602D192-45B0-99E0-01F4-284F1B808746}"/>
              </a:ext>
            </a:extLst>
          </p:cNvPr>
          <p:cNvSpPr/>
          <p:nvPr/>
        </p:nvSpPr>
        <p:spPr>
          <a:xfrm rot="2860520">
            <a:off x="5409867" y="3069508"/>
            <a:ext cx="173980" cy="160864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C2B3D0-3EFA-176D-93F4-F3C373E051B0}"/>
              </a:ext>
            </a:extLst>
          </p:cNvPr>
          <p:cNvSpPr txBox="1"/>
          <p:nvPr/>
        </p:nvSpPr>
        <p:spPr>
          <a:xfrm>
            <a:off x="662905" y="4063837"/>
            <a:ext cx="4647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ISR_1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外部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當發生中斷時讀取外部訊號對應的暫存器值</a:t>
            </a:r>
            <a:endParaRPr lang="en-US" altLang="zh-TW" dirty="0"/>
          </a:p>
          <a:p>
            <a:r>
              <a:rPr lang="zh-TW" altLang="en-US" dirty="0"/>
              <a:t>藉此控制蛇的方向以及遊戲的起始以及結束</a:t>
            </a:r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7D34BCE0-9949-C6DE-CE6E-59D7A1320A01}"/>
              </a:ext>
            </a:extLst>
          </p:cNvPr>
          <p:cNvSpPr/>
          <p:nvPr/>
        </p:nvSpPr>
        <p:spPr>
          <a:xfrm flipH="1">
            <a:off x="7111563" y="3647954"/>
            <a:ext cx="144914" cy="83176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C0FCFB6-512A-ED1D-F7FA-9C368D4CF0EA}"/>
              </a:ext>
            </a:extLst>
          </p:cNvPr>
          <p:cNvSpPr txBox="1"/>
          <p:nvPr/>
        </p:nvSpPr>
        <p:spPr>
          <a:xfrm>
            <a:off x="5655127" y="4479720"/>
            <a:ext cx="30577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ISR_2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內部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發生中斷時更新顯示矩陣</a:t>
            </a:r>
            <a:endParaRPr lang="en-US" altLang="zh-TW" dirty="0"/>
          </a:p>
          <a:p>
            <a:r>
              <a:rPr lang="zh-TW" altLang="en-US" dirty="0"/>
              <a:t>並透過</a:t>
            </a:r>
            <a:r>
              <a:rPr lang="en-US" altLang="zh-TW" dirty="0" err="1"/>
              <a:t>uart_usb</a:t>
            </a:r>
            <a:r>
              <a:rPr lang="zh-TW" altLang="en-US" dirty="0"/>
              <a:t>完成畫面更新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ISR_3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內部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中斷發生時發送要求訊號</a:t>
            </a:r>
            <a:endParaRPr lang="en-US" altLang="zh-TW" dirty="0"/>
          </a:p>
          <a:p>
            <a:r>
              <a:rPr lang="zh-TW" altLang="en-US" dirty="0"/>
              <a:t>並於一定時間後從暫存器</a:t>
            </a:r>
            <a:endParaRPr lang="en-US" altLang="zh-TW" dirty="0"/>
          </a:p>
          <a:p>
            <a:r>
              <a:rPr lang="zh-TW" altLang="en-US" dirty="0"/>
              <a:t>取值作為產生蘋果所用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6E757A4-34CC-EF85-B967-5B7F33782850}"/>
              </a:ext>
            </a:extLst>
          </p:cNvPr>
          <p:cNvSpPr txBox="1"/>
          <p:nvPr/>
        </p:nvSpPr>
        <p:spPr>
          <a:xfrm>
            <a:off x="9073409" y="2432445"/>
            <a:ext cx="82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PC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05367B18-8E4C-F306-62ED-69BA19EB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中斷</a:t>
            </a:r>
          </a:p>
        </p:txBody>
      </p:sp>
    </p:spTree>
    <p:extLst>
      <p:ext uri="{BB962C8B-B14F-4D97-AF65-F5344CB8AC3E}">
        <p14:creationId xmlns:p14="http://schemas.microsoft.com/office/powerpoint/2010/main" val="2115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F4F88A-7A43-EF98-9050-4C1B93E90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訊號傳送順序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858F10-3070-5F48-9184-E9AA4F4ED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6189"/>
            <a:ext cx="10515600" cy="486111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ISR_1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外部</a:t>
            </a:r>
            <a:r>
              <a:rPr lang="en-US" altLang="zh-TW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GPIO</a:t>
            </a:r>
            <a:r>
              <a:rPr lang="zh-TW" altLang="en-US" dirty="0"/>
              <a:t>讀取外部按鈕訊號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根據按鈕觸發的暫存器位址產生中斷訊號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CPU</a:t>
            </a:r>
            <a:r>
              <a:rPr lang="zh-TW" altLang="en-US" dirty="0"/>
              <a:t>控制蛇轉向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endParaRPr lang="en-US" altLang="zh-TW" dirty="0"/>
          </a:p>
          <a:p>
            <a:r>
              <a:rPr lang="en-US" altLang="zh-TW" dirty="0"/>
              <a:t>ISR_2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內部</a:t>
            </a:r>
            <a:r>
              <a:rPr lang="en-US" altLang="zh-TW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間隔時間到產生中斷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UART_USB</a:t>
            </a:r>
            <a:r>
              <a:rPr lang="zh-TW" altLang="en-US" dirty="0"/>
              <a:t>傳送顯示矩陣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en-US" altLang="zh-TW" dirty="0"/>
              <a:t>ISR_3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內部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間隔時間到產生中斷</a:t>
            </a:r>
            <a:endParaRPr lang="en-US" altLang="zh-TW" dirty="0"/>
          </a:p>
          <a:p>
            <a:pPr lvl="1"/>
            <a:r>
              <a:rPr lang="zh-TW" altLang="en-US" dirty="0"/>
              <a:t>使自定義</a:t>
            </a:r>
            <a:r>
              <a:rPr lang="en-US" altLang="zh-TW" dirty="0"/>
              <a:t>IP</a:t>
            </a:r>
            <a:r>
              <a:rPr lang="zh-TW" altLang="en-US" dirty="0"/>
              <a:t>發送</a:t>
            </a:r>
            <a:r>
              <a:rPr lang="en-US" altLang="zh-TW" dirty="0" err="1"/>
              <a:t>demend</a:t>
            </a:r>
            <a:r>
              <a:rPr lang="zh-TW" altLang="en-US" dirty="0"/>
              <a:t>訊號</a:t>
            </a:r>
            <a:endParaRPr lang="en-US" altLang="zh-TW" dirty="0"/>
          </a:p>
          <a:p>
            <a:pPr lvl="1"/>
            <a:r>
              <a:rPr lang="zh-TW" altLang="en-US" dirty="0"/>
              <a:t>於一定時間後讀取指定暫存器的數值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699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FB3998-6C59-F324-B611-92949C982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20220610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471E2D-6CE9-C081-2773-C7F9E089D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AEF3E5B-5B3E-148A-8AFE-9147E0516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487" y="1591481"/>
            <a:ext cx="8134068" cy="45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4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3F00D7-C178-EC02-2A8F-E09D8EC8B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替代方案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9153DEA-5EA5-32B4-B9D0-FCAA90693C77}"/>
              </a:ext>
            </a:extLst>
          </p:cNvPr>
          <p:cNvSpPr/>
          <p:nvPr/>
        </p:nvSpPr>
        <p:spPr>
          <a:xfrm>
            <a:off x="1874241" y="2038213"/>
            <a:ext cx="2943836" cy="4068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546F31-4651-2C78-7BD9-6562D42BF3F3}"/>
              </a:ext>
            </a:extLst>
          </p:cNvPr>
          <p:cNvSpPr/>
          <p:nvPr/>
        </p:nvSpPr>
        <p:spPr>
          <a:xfrm>
            <a:off x="5732478" y="2038213"/>
            <a:ext cx="4160939" cy="40686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B2E6255-0D3E-013E-6B45-FD4871EB3C8C}"/>
              </a:ext>
            </a:extLst>
          </p:cNvPr>
          <p:cNvSpPr txBox="1"/>
          <p:nvPr/>
        </p:nvSpPr>
        <p:spPr>
          <a:xfrm>
            <a:off x="2628900" y="6123543"/>
            <a:ext cx="143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PS</a:t>
            </a:r>
            <a:r>
              <a:rPr lang="zh-TW" altLang="en-US" dirty="0"/>
              <a:t>端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5541DA-4E3A-F44C-50C4-AD9D68C71582}"/>
              </a:ext>
            </a:extLst>
          </p:cNvPr>
          <p:cNvSpPr txBox="1"/>
          <p:nvPr/>
        </p:nvSpPr>
        <p:spPr>
          <a:xfrm>
            <a:off x="7095688" y="6123543"/>
            <a:ext cx="143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PL</a:t>
            </a:r>
            <a:r>
              <a:rPr lang="zh-TW" altLang="en-US" dirty="0"/>
              <a:t>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192BD9-7F37-47F6-4798-A7C398255BBC}"/>
              </a:ext>
            </a:extLst>
          </p:cNvPr>
          <p:cNvSpPr/>
          <p:nvPr/>
        </p:nvSpPr>
        <p:spPr>
          <a:xfrm>
            <a:off x="5926123" y="4185795"/>
            <a:ext cx="1862356" cy="18371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AXI_interconnect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4B01E6C-C57E-05D6-F991-73F6E8E11E69}"/>
              </a:ext>
            </a:extLst>
          </p:cNvPr>
          <p:cNvSpPr/>
          <p:nvPr/>
        </p:nvSpPr>
        <p:spPr>
          <a:xfrm>
            <a:off x="8702880" y="4185795"/>
            <a:ext cx="1069246" cy="18371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GPIO_1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4CD5606-B661-9DA4-D929-D3951F2D27E1}"/>
              </a:ext>
            </a:extLst>
          </p:cNvPr>
          <p:cNvSpPr/>
          <p:nvPr/>
        </p:nvSpPr>
        <p:spPr>
          <a:xfrm>
            <a:off x="8702880" y="2235354"/>
            <a:ext cx="1069246" cy="18371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GPIO_2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2B6C2CB-A796-6EA1-4F7F-E9B9DC3687C0}"/>
              </a:ext>
            </a:extLst>
          </p:cNvPr>
          <p:cNvSpPr/>
          <p:nvPr/>
        </p:nvSpPr>
        <p:spPr>
          <a:xfrm>
            <a:off x="2737606" y="4072543"/>
            <a:ext cx="1862356" cy="18371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ZYNQ_CPU</a:t>
            </a:r>
            <a:endParaRPr lang="zh-TW" altLang="en-US" dirty="0"/>
          </a:p>
        </p:txBody>
      </p:sp>
      <p:sp>
        <p:nvSpPr>
          <p:cNvPr id="13" name="箭號: 左-右雙向 12">
            <a:extLst>
              <a:ext uri="{FF2B5EF4-FFF2-40B4-BE49-F238E27FC236}">
                <a16:creationId xmlns:a16="http://schemas.microsoft.com/office/drawing/2014/main" id="{167A6ADA-FFBE-391C-14E9-8EF2EDB7A4E6}"/>
              </a:ext>
            </a:extLst>
          </p:cNvPr>
          <p:cNvSpPr/>
          <p:nvPr/>
        </p:nvSpPr>
        <p:spPr>
          <a:xfrm>
            <a:off x="4611497" y="4823304"/>
            <a:ext cx="1326161" cy="427838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左 13">
            <a:extLst>
              <a:ext uri="{FF2B5EF4-FFF2-40B4-BE49-F238E27FC236}">
                <a16:creationId xmlns:a16="http://schemas.microsoft.com/office/drawing/2014/main" id="{70EBA0C3-C7E9-EDC1-316A-1172DA2CC9F4}"/>
              </a:ext>
            </a:extLst>
          </p:cNvPr>
          <p:cNvSpPr/>
          <p:nvPr/>
        </p:nvSpPr>
        <p:spPr>
          <a:xfrm>
            <a:off x="1072044" y="5200808"/>
            <a:ext cx="1665562" cy="478173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PS_UART_1</a:t>
            </a:r>
            <a:endParaRPr lang="zh-TW" altLang="en-US" dirty="0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DDDE0CC9-5EFC-4010-C59D-9724204B3CA0}"/>
              </a:ext>
            </a:extLst>
          </p:cNvPr>
          <p:cNvSpPr/>
          <p:nvPr/>
        </p:nvSpPr>
        <p:spPr>
          <a:xfrm rot="5400000">
            <a:off x="9982043" y="3279357"/>
            <a:ext cx="188055" cy="607890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A481EF27-5EB8-1393-F808-A074A9F2B48D}"/>
              </a:ext>
            </a:extLst>
          </p:cNvPr>
          <p:cNvSpPr/>
          <p:nvPr/>
        </p:nvSpPr>
        <p:spPr>
          <a:xfrm rot="5400000">
            <a:off x="9982043" y="3010383"/>
            <a:ext cx="188055" cy="607890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C1D27198-E3A9-A5A8-DD9A-84F446E42BE7}"/>
              </a:ext>
            </a:extLst>
          </p:cNvPr>
          <p:cNvSpPr/>
          <p:nvPr/>
        </p:nvSpPr>
        <p:spPr>
          <a:xfrm rot="5400000">
            <a:off x="9982044" y="2733763"/>
            <a:ext cx="188055" cy="607890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C3C649D0-07C1-1332-2567-5ED8ECD73887}"/>
              </a:ext>
            </a:extLst>
          </p:cNvPr>
          <p:cNvSpPr/>
          <p:nvPr/>
        </p:nvSpPr>
        <p:spPr>
          <a:xfrm rot="5400000">
            <a:off x="9982045" y="2438690"/>
            <a:ext cx="188055" cy="607890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25C34E3E-B65B-964B-A736-1A984430AB3B}"/>
              </a:ext>
            </a:extLst>
          </p:cNvPr>
          <p:cNvSpPr/>
          <p:nvPr/>
        </p:nvSpPr>
        <p:spPr>
          <a:xfrm>
            <a:off x="9772126" y="4865302"/>
            <a:ext cx="1413894" cy="47817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8bit_LED</a:t>
            </a:r>
            <a:endParaRPr lang="zh-TW" altLang="en-US" dirty="0"/>
          </a:p>
        </p:txBody>
      </p:sp>
      <p:sp>
        <p:nvSpPr>
          <p:cNvPr id="20" name="箭號: 左-上雙向 19">
            <a:extLst>
              <a:ext uri="{FF2B5EF4-FFF2-40B4-BE49-F238E27FC236}">
                <a16:creationId xmlns:a16="http://schemas.microsoft.com/office/drawing/2014/main" id="{F2E4A6AC-E8CB-C9BC-EFE8-CCDEC808A062}"/>
              </a:ext>
            </a:extLst>
          </p:cNvPr>
          <p:cNvSpPr/>
          <p:nvPr/>
        </p:nvSpPr>
        <p:spPr>
          <a:xfrm rot="10800000">
            <a:off x="6669248" y="3131734"/>
            <a:ext cx="2033630" cy="1054057"/>
          </a:xfrm>
          <a:prstGeom prst="leftUpArrow">
            <a:avLst>
              <a:gd name="adj1" fmla="val 12720"/>
              <a:gd name="adj2" fmla="val 13061"/>
              <a:gd name="adj3" fmla="val 25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左-右雙向 20">
            <a:extLst>
              <a:ext uri="{FF2B5EF4-FFF2-40B4-BE49-F238E27FC236}">
                <a16:creationId xmlns:a16="http://schemas.microsoft.com/office/drawing/2014/main" id="{218F3B28-2DBE-5D30-C455-AB14074A6CA6}"/>
              </a:ext>
            </a:extLst>
          </p:cNvPr>
          <p:cNvSpPr/>
          <p:nvPr/>
        </p:nvSpPr>
        <p:spPr>
          <a:xfrm>
            <a:off x="7788479" y="4904016"/>
            <a:ext cx="914399" cy="484632"/>
          </a:xfrm>
          <a:prstGeom prst="leftRightArrow">
            <a:avLst>
              <a:gd name="adj1" fmla="val 43076"/>
              <a:gd name="adj2" fmla="val 4307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箭號: 上彎 2">
            <a:extLst>
              <a:ext uri="{FF2B5EF4-FFF2-40B4-BE49-F238E27FC236}">
                <a16:creationId xmlns:a16="http://schemas.microsoft.com/office/drawing/2014/main" id="{0403368A-0740-40FC-99D7-9645B90BD822}"/>
              </a:ext>
            </a:extLst>
          </p:cNvPr>
          <p:cNvSpPr/>
          <p:nvPr/>
        </p:nvSpPr>
        <p:spPr>
          <a:xfrm rot="10800000">
            <a:off x="3286306" y="2235350"/>
            <a:ext cx="5416572" cy="1811746"/>
          </a:xfrm>
          <a:prstGeom prst="bentUpArrow">
            <a:avLst>
              <a:gd name="adj1" fmla="val 15104"/>
              <a:gd name="adj2" fmla="val 15846"/>
              <a:gd name="adj3" fmla="val 1955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6441A29-8873-4E7C-9696-5DB29897542B}"/>
              </a:ext>
            </a:extLst>
          </p:cNvPr>
          <p:cNvSpPr txBox="1"/>
          <p:nvPr/>
        </p:nvSpPr>
        <p:spPr>
          <a:xfrm>
            <a:off x="5498302" y="216657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Interrupt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4" name="左大括弧 23">
            <a:extLst>
              <a:ext uri="{FF2B5EF4-FFF2-40B4-BE49-F238E27FC236}">
                <a16:creationId xmlns:a16="http://schemas.microsoft.com/office/drawing/2014/main" id="{7B29BC40-1A94-4216-ADC7-14BE4526F7C0}"/>
              </a:ext>
            </a:extLst>
          </p:cNvPr>
          <p:cNvSpPr/>
          <p:nvPr/>
        </p:nvSpPr>
        <p:spPr>
          <a:xfrm rot="10800000">
            <a:off x="10449994" y="2646703"/>
            <a:ext cx="607891" cy="10707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7F5C7F5-877E-4D39-9961-DDCC5952BEC0}"/>
              </a:ext>
            </a:extLst>
          </p:cNvPr>
          <p:cNvSpPr txBox="1"/>
          <p:nvPr/>
        </p:nvSpPr>
        <p:spPr>
          <a:xfrm>
            <a:off x="11127861" y="299739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Button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146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63DDCD-CDEA-4AC3-B858-502E1C0D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效能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E779-61C3-493E-90E2-C3175B00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產生亂數在</a:t>
            </a:r>
            <a:r>
              <a:rPr lang="en-US" altLang="zh-TW" dirty="0"/>
              <a:t>6.4us</a:t>
            </a:r>
            <a:r>
              <a:rPr lang="zh-TW" altLang="en-US" dirty="0"/>
              <a:t>內產生完畢</a:t>
            </a:r>
          </a:p>
        </p:txBody>
      </p:sp>
    </p:spTree>
    <p:extLst>
      <p:ext uri="{BB962C8B-B14F-4D97-AF65-F5344CB8AC3E}">
        <p14:creationId xmlns:p14="http://schemas.microsoft.com/office/powerpoint/2010/main" val="324234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EDC428-954E-6600-7021-CC35A55D9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推進方式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5B7B2D4-C4B3-711B-CABD-B4D160307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先使用</a:t>
                </a:r>
                <a:r>
                  <a:rPr lang="en-US" altLang="zh-TW" dirty="0"/>
                  <a:t>C</a:t>
                </a:r>
                <a:r>
                  <a:rPr lang="zh-TW" altLang="en-US" dirty="0"/>
                  <a:t>程式撰寫遊戲完成雛形</a:t>
                </a:r>
                <a:endParaRPr lang="en-US" altLang="zh-TW" dirty="0"/>
              </a:p>
              <a:p>
                <a:pPr lvl="1"/>
                <a:r>
                  <a:rPr lang="zh-TW" altLang="en-US" dirty="0"/>
                  <a:t>先以黑白視窗模擬</a:t>
                </a:r>
                <a:endParaRPr lang="en-US" altLang="zh-TW" dirty="0"/>
              </a:p>
              <a:p>
                <a:pPr lvl="1"/>
                <a:r>
                  <a:rPr lang="zh-TW" altLang="en-US" dirty="0"/>
                  <a:t>模擬要於</a:t>
                </a:r>
                <a:r>
                  <a:rPr lang="en-US" altLang="zh-TW" dirty="0"/>
                  <a:t>CPU</a:t>
                </a:r>
                <a:r>
                  <a:rPr lang="zh-TW" altLang="en-US" dirty="0"/>
                  <a:t>執行的部分    </a:t>
                </a:r>
                <a:r>
                  <a:rPr lang="en-US" altLang="zh-TW" dirty="0"/>
                  <a:t>(PS)</a:t>
                </a:r>
              </a:p>
              <a:p>
                <a:pPr marL="457200" lvl="1" indent="0">
                  <a:buNone/>
                </a:pPr>
                <a:endParaRPr lang="en-US" altLang="zh-TW" dirty="0"/>
              </a:p>
              <a:p>
                <a:r>
                  <a:rPr lang="zh-TW" altLang="en-US" dirty="0"/>
                  <a:t>再將亂數以及影像矩陣部分切割</a:t>
                </a:r>
                <a:endParaRPr lang="en-US" altLang="zh-TW" dirty="0"/>
              </a:p>
              <a:p>
                <a:pPr lvl="1"/>
                <a:r>
                  <a:rPr lang="zh-TW" altLang="en-US" dirty="0"/>
                  <a:t>亂數產生以 </a:t>
                </a:r>
                <a:r>
                  <a:rPr lang="en-US" altLang="zh-TW" dirty="0"/>
                  <a:t>Verilog </a:t>
                </a:r>
                <a:r>
                  <a:rPr lang="zh-TW" altLang="en-US" dirty="0"/>
                  <a:t>實現      </a:t>
                </a:r>
                <a:r>
                  <a:rPr lang="en-US" altLang="zh-TW" dirty="0"/>
                  <a:t>(PL)</a:t>
                </a:r>
              </a:p>
              <a:p>
                <a:pPr lvl="1"/>
                <a:r>
                  <a:rPr lang="zh-TW" altLang="en-US" dirty="0"/>
                  <a:t>視窗顯示以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p>
                    </m:sSup>
                  </m:oMath>
                </a14:m>
                <a:r>
                  <a:rPr lang="en-US" altLang="zh-TW" dirty="0"/>
                  <a:t> </a:t>
                </a:r>
                <a:r>
                  <a:rPr lang="zh-TW" altLang="en-US" dirty="0"/>
                  <a:t>實現             </a:t>
                </a:r>
                <a:r>
                  <a:rPr lang="en-US" altLang="zh-TW" dirty="0"/>
                  <a:t>(PC)</a:t>
                </a:r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5B7B2D4-C4B3-711B-CABD-B4D160307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BD33AA95-4A3F-2F10-411E-DEE52A38B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321" y="2126916"/>
            <a:ext cx="4442758" cy="236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8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EA4EC-8AF6-CA8E-F7D8-D89F2BCC4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目前進度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FEA008-E1B5-F08F-A75C-38AB46B75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遊戲機制可正常執行</a:t>
            </a:r>
            <a:endParaRPr lang="en-US" altLang="zh-TW" dirty="0"/>
          </a:p>
          <a:p>
            <a:pPr lvl="1"/>
            <a:r>
              <a:rPr lang="zh-TW" altLang="en-US" dirty="0"/>
              <a:t>成長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r>
              <a:rPr lang="zh-TW" altLang="en-US" dirty="0"/>
              <a:t>節</a:t>
            </a:r>
            <a:endParaRPr lang="en-US" altLang="zh-TW" dirty="0"/>
          </a:p>
          <a:p>
            <a:pPr lvl="1"/>
            <a:r>
              <a:rPr lang="zh-TW" altLang="en-US" dirty="0"/>
              <a:t>退化 </a:t>
            </a:r>
            <a:r>
              <a:rPr lang="en-US" altLang="zh-TW" dirty="0"/>
              <a:t>-</a:t>
            </a:r>
            <a:r>
              <a:rPr lang="zh-TW" altLang="en-US" dirty="0"/>
              <a:t>  </a:t>
            </a:r>
            <a:r>
              <a:rPr lang="en-US" altLang="zh-TW" dirty="0"/>
              <a:t>1</a:t>
            </a:r>
            <a:r>
              <a:rPr lang="zh-TW" altLang="en-US" dirty="0"/>
              <a:t>節</a:t>
            </a:r>
            <a:endParaRPr lang="en-US" altLang="zh-TW" dirty="0"/>
          </a:p>
          <a:p>
            <a:pPr lvl="1"/>
            <a:r>
              <a:rPr lang="zh-TW" altLang="en-US" dirty="0"/>
              <a:t>撞牆 生命 </a:t>
            </a:r>
            <a:r>
              <a:rPr lang="en-US" altLang="zh-TW" dirty="0"/>
              <a:t>-1</a:t>
            </a:r>
            <a:r>
              <a:rPr lang="zh-TW" altLang="en-US" dirty="0"/>
              <a:t> 並起始</a:t>
            </a:r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5805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839CE1-F634-25FC-1508-94F0D0E9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節數低於</a:t>
            </a:r>
            <a:r>
              <a:rPr lang="en-US" altLang="zh-TW" dirty="0"/>
              <a:t>3</a:t>
            </a:r>
            <a:r>
              <a:rPr lang="zh-TW" altLang="en-US" dirty="0"/>
              <a:t>節</a:t>
            </a:r>
          </a:p>
        </p:txBody>
      </p:sp>
      <p:pic>
        <p:nvPicPr>
          <p:cNvPr id="4" name="C__Users_user_Desktop_0526.exe 2022-05-27 11-28-33">
            <a:hlinkClick r:id="" action="ppaction://media"/>
            <a:extLst>
              <a:ext uri="{FF2B5EF4-FFF2-40B4-BE49-F238E27FC236}">
                <a16:creationId xmlns:a16="http://schemas.microsoft.com/office/drawing/2014/main" id="{B3B66268-516D-0C92-28C0-90525106D4B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2" y="1757800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280603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6FF590-E66C-3AEB-3609-D2E39B73F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節數達到</a:t>
            </a:r>
            <a:r>
              <a:rPr lang="en-US" altLang="zh-TW" dirty="0"/>
              <a:t>20</a:t>
            </a:r>
            <a:r>
              <a:rPr lang="zh-TW" altLang="en-US" dirty="0"/>
              <a:t>節</a:t>
            </a:r>
          </a:p>
        </p:txBody>
      </p:sp>
      <p:pic>
        <p:nvPicPr>
          <p:cNvPr id="4" name="選取 C__Users_user_Desktop_0526.exe 2022-05-27 11-26-56">
            <a:hlinkClick r:id="" action="ppaction://media"/>
            <a:extLst>
              <a:ext uri="{FF2B5EF4-FFF2-40B4-BE49-F238E27FC236}">
                <a16:creationId xmlns:a16="http://schemas.microsoft.com/office/drawing/2014/main" id="{42E7F2F6-E775-4247-049A-5AA3EA6DA10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17048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71256E-BC93-0082-9F27-0F344CB1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撞牆及自殺測試</a:t>
            </a:r>
          </a:p>
        </p:txBody>
      </p:sp>
      <p:pic>
        <p:nvPicPr>
          <p:cNvPr id="4" name="選取 C__Users_user_Desktop_0526.exe 2022-05-27 11-28-59">
            <a:hlinkClick r:id="" action="ppaction://media"/>
            <a:extLst>
              <a:ext uri="{FF2B5EF4-FFF2-40B4-BE49-F238E27FC236}">
                <a16:creationId xmlns:a16="http://schemas.microsoft.com/office/drawing/2014/main" id="{24C80775-F03D-4C27-E5BD-C20F150672B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134813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A74B4B-B6FE-D11C-9BE0-AB1A5E8D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預定下周進度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E5D883D-86F8-737E-38C8-EA17555DBD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完成</a:t>
                </a:r>
                <a:r>
                  <a:rPr lang="en-US" altLang="zh-TW" dirty="0"/>
                  <a:t>Verilog</a:t>
                </a:r>
                <a:r>
                  <a:rPr lang="zh-TW" altLang="en-US" dirty="0"/>
                  <a:t>亂數銜接至</a:t>
                </a:r>
                <a:r>
                  <a:rPr lang="en-US" altLang="zh-TW" dirty="0"/>
                  <a:t>C</a:t>
                </a:r>
                <a:r>
                  <a:rPr lang="zh-TW" altLang="en-US" dirty="0"/>
                  <a:t>程式</a:t>
                </a:r>
                <a:endParaRPr lang="en-US" altLang="zh-TW" dirty="0"/>
              </a:p>
              <a:p>
                <a:r>
                  <a:rPr lang="zh-TW" altLang="en-US" dirty="0"/>
                  <a:t>完成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p>
                    </m:sSup>
                  </m:oMath>
                </a14:m>
                <a:r>
                  <a:rPr lang="zh-TW" altLang="en-US" dirty="0"/>
                  <a:t> 影像生成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E5D883D-86F8-737E-38C8-EA17555DBD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529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FB3998-6C59-F324-B611-92949C982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20220527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471E2D-6CE9-C081-2773-C7F9E089D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AEF3E5B-5B3E-148A-8AFE-9147E0516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487" y="1591481"/>
            <a:ext cx="8134068" cy="45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5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AFDB87-43E8-408C-A5AE-F1E99E8DEF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GPIO_Interrupt</a:t>
            </a:r>
            <a:br>
              <a:rPr lang="en-US" altLang="zh-TW" dirty="0"/>
            </a:br>
            <a:r>
              <a:rPr lang="en-US" altLang="zh-TW" dirty="0"/>
              <a:t>Final project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DA737B6-8A1A-4BF6-8C1B-C76DE44D6D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組員</a:t>
            </a:r>
            <a:r>
              <a:rPr lang="en-US" altLang="zh-TW" dirty="0"/>
              <a:t>:	</a:t>
            </a:r>
            <a:r>
              <a:rPr lang="zh-TW" altLang="en-US" dirty="0"/>
              <a:t>鄭彥禎</a:t>
            </a:r>
            <a:endParaRPr lang="en-US" altLang="zh-TW" dirty="0"/>
          </a:p>
          <a:p>
            <a:r>
              <a:rPr lang="zh-TW" altLang="en-US" dirty="0"/>
              <a:t> </a:t>
            </a:r>
            <a:r>
              <a:rPr lang="en-US" altLang="zh-TW" dirty="0"/>
              <a:t>	</a:t>
            </a:r>
            <a:r>
              <a:rPr lang="zh-TW" altLang="en-US" dirty="0"/>
              <a:t>黃紫汝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zh-TW" altLang="en-US" dirty="0"/>
              <a:t>邱柏瑋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9815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73575-8238-4535-B2F7-EBF43B5C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1.</a:t>
            </a:r>
            <a:r>
              <a:rPr lang="zh-TW" altLang="zh-TW" dirty="0"/>
              <a:t>包</a:t>
            </a:r>
            <a:r>
              <a:rPr lang="en-US" altLang="zh-TW" dirty="0"/>
              <a:t>IP</a:t>
            </a:r>
            <a:r>
              <a:rPr lang="zh-TW" altLang="zh-TW" dirty="0"/>
              <a:t>，</a:t>
            </a:r>
            <a:r>
              <a:rPr lang="en-US" altLang="zh-TW" dirty="0"/>
              <a:t>IP</a:t>
            </a:r>
            <a:r>
              <a:rPr lang="zh-TW" altLang="zh-TW" dirty="0"/>
              <a:t>可以透過</a:t>
            </a:r>
            <a:r>
              <a:rPr lang="en-US" altLang="zh-TW" dirty="0"/>
              <a:t>AXI bus</a:t>
            </a:r>
            <a:r>
              <a:rPr lang="zh-TW" altLang="zh-TW" dirty="0"/>
              <a:t>傳遞資料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EEF702C-8365-4FB9-A754-8F4A8A72C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69" y="1463738"/>
            <a:ext cx="9684470" cy="539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349AFE-700E-4E7E-79B6-A6187D52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Vivado</a:t>
            </a:r>
            <a:r>
              <a:rPr lang="en-US" altLang="zh-TW" dirty="0"/>
              <a:t> </a:t>
            </a:r>
            <a:r>
              <a:rPr lang="zh-TW" altLang="en-US" dirty="0"/>
              <a:t>系統方塊接線圖</a:t>
            </a:r>
            <a:r>
              <a:rPr lang="en-US" altLang="zh-TW" dirty="0"/>
              <a:t>_</a:t>
            </a:r>
            <a:r>
              <a:rPr lang="zh-TW" altLang="en-US" dirty="0"/>
              <a:t>替代方案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B94DDAB-D934-811F-EFBD-33DE3F367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773" y="1825625"/>
            <a:ext cx="9402453" cy="4351338"/>
          </a:xfrm>
        </p:spPr>
      </p:pic>
    </p:spTree>
    <p:extLst>
      <p:ext uri="{BB962C8B-B14F-4D97-AF65-F5344CB8AC3E}">
        <p14:creationId xmlns:p14="http://schemas.microsoft.com/office/powerpoint/2010/main" val="365135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CE4F13-B3E4-479D-9601-3B44660A9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2. IP</a:t>
            </a:r>
            <a:r>
              <a:rPr lang="zh-TW" altLang="zh-TW" dirty="0"/>
              <a:t>會產生中斷</a:t>
            </a:r>
            <a:r>
              <a:rPr lang="en-US" altLang="zh-TW" dirty="0"/>
              <a:t>IRQ</a:t>
            </a:r>
            <a:r>
              <a:rPr lang="zh-TW" altLang="zh-TW" dirty="0"/>
              <a:t>訊號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87FD9D-7EF4-4003-B6F4-84FB0CED1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影片展示</a:t>
            </a:r>
          </a:p>
        </p:txBody>
      </p:sp>
      <p:pic>
        <p:nvPicPr>
          <p:cNvPr id="4" name="816ad36f-36a8-463c-9032-9444c629487f">
            <a:hlinkClick r:id="" action="ppaction://media"/>
            <a:extLst>
              <a:ext uri="{FF2B5EF4-FFF2-40B4-BE49-F238E27FC236}">
                <a16:creationId xmlns:a16="http://schemas.microsoft.com/office/drawing/2014/main" id="{FB90603D-A6F7-4A16-9E39-63A5ECF11B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6436" y="1825624"/>
            <a:ext cx="894644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51B13C-1C9B-4A55-A51D-7DFABFDD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52" y="94647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/>
              <a:t> 2.1</a:t>
            </a:r>
            <a:r>
              <a:rPr lang="zh-TW" altLang="en-US" dirty="0"/>
              <a:t> </a:t>
            </a:r>
            <a:r>
              <a:rPr lang="en-US" altLang="zh-TW" dirty="0"/>
              <a:t>IRQ</a:t>
            </a:r>
            <a:r>
              <a:rPr lang="zh-TW" altLang="zh-TW" dirty="0"/>
              <a:t>的編號</a:t>
            </a:r>
            <a:endParaRPr lang="zh-TW" altLang="en-US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121D54F5-9F77-46E5-84CC-C6D30FB84156}"/>
              </a:ext>
            </a:extLst>
          </p:cNvPr>
          <p:cNvGrpSpPr/>
          <p:nvPr/>
        </p:nvGrpSpPr>
        <p:grpSpPr>
          <a:xfrm>
            <a:off x="489408" y="1281195"/>
            <a:ext cx="11510035" cy="5544344"/>
            <a:chOff x="489408" y="1281195"/>
            <a:chExt cx="11510035" cy="554434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7AE2F86C-67E4-4A5A-9F4D-1C70FF295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408" y="1420210"/>
              <a:ext cx="5791702" cy="4884843"/>
            </a:xfrm>
            <a:prstGeom prst="rect">
              <a:avLst/>
            </a:prstGeom>
          </p:spPr>
        </p:pic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A5E5E152-3EDD-48CD-967D-58EF93DA6152}"/>
                </a:ext>
              </a:extLst>
            </p:cNvPr>
            <p:cNvSpPr/>
            <p:nvPr/>
          </p:nvSpPr>
          <p:spPr>
            <a:xfrm>
              <a:off x="3252248" y="4072379"/>
              <a:ext cx="1564850" cy="17911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82FF51F4-FE2F-423C-A214-D3E3D955E9F0}"/>
                </a:ext>
              </a:extLst>
            </p:cNvPr>
            <p:cNvSpPr/>
            <p:nvPr/>
          </p:nvSpPr>
          <p:spPr>
            <a:xfrm>
              <a:off x="2602834" y="5629373"/>
              <a:ext cx="1564850" cy="17911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B50DA81-0535-469C-A06F-A247458AD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7408" y="1281195"/>
              <a:ext cx="5182049" cy="1066892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1661003-5801-4E59-8048-304B35C68798}"/>
                </a:ext>
              </a:extLst>
            </p:cNvPr>
            <p:cNvCxnSpPr>
              <a:stCxn id="5" idx="2"/>
            </p:cNvCxnSpPr>
            <p:nvPr/>
          </p:nvCxnSpPr>
          <p:spPr>
            <a:xfrm flipH="1">
              <a:off x="3252248" y="4251489"/>
              <a:ext cx="782425" cy="137788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接點: 肘形 10">
              <a:extLst>
                <a:ext uri="{FF2B5EF4-FFF2-40B4-BE49-F238E27FC236}">
                  <a16:creationId xmlns:a16="http://schemas.microsoft.com/office/drawing/2014/main" id="{FDA3167F-0421-4482-A015-3801F0FA3EB4}"/>
                </a:ext>
              </a:extLst>
            </p:cNvPr>
            <p:cNvCxnSpPr/>
            <p:nvPr/>
          </p:nvCxnSpPr>
          <p:spPr>
            <a:xfrm flipV="1">
              <a:off x="4034673" y="2064470"/>
              <a:ext cx="2246437" cy="2007909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0DD346DD-F72A-4FD8-9EE0-2BAF8BE89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7408" y="2455787"/>
              <a:ext cx="4671465" cy="502964"/>
            </a:xfrm>
            <a:prstGeom prst="rect">
              <a:avLst/>
            </a:prstGeom>
          </p:spPr>
        </p:pic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CC9578A8-DD5B-4918-9FE5-16DD6CC4341E}"/>
                </a:ext>
              </a:extLst>
            </p:cNvPr>
            <p:cNvCxnSpPr/>
            <p:nvPr/>
          </p:nvCxnSpPr>
          <p:spPr>
            <a:xfrm>
              <a:off x="7164371" y="2130458"/>
              <a:ext cx="0" cy="40535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70E95668-9DC9-4BA5-866C-920908367DDF}"/>
                </a:ext>
              </a:extLst>
            </p:cNvPr>
            <p:cNvSpPr/>
            <p:nvPr/>
          </p:nvSpPr>
          <p:spPr>
            <a:xfrm>
              <a:off x="9156034" y="2654274"/>
              <a:ext cx="251917" cy="16434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2C43CA6F-C717-4ED0-9E68-94225DF95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2992347"/>
              <a:ext cx="5669771" cy="3833192"/>
            </a:xfrm>
            <a:prstGeom prst="rect">
              <a:avLst/>
            </a:prstGeom>
          </p:spPr>
        </p:pic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FCB05712-86E6-47BA-9D81-13BA83818E92}"/>
                </a:ext>
              </a:extLst>
            </p:cNvPr>
            <p:cNvCxnSpPr>
              <a:stCxn id="15" idx="2"/>
            </p:cNvCxnSpPr>
            <p:nvPr/>
          </p:nvCxnSpPr>
          <p:spPr>
            <a:xfrm flipH="1">
              <a:off x="8239027" y="2818614"/>
              <a:ext cx="1042966" cy="490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F31DDC4-8B1F-4B05-854C-2C066CAF59D2}"/>
                </a:ext>
              </a:extLst>
            </p:cNvPr>
            <p:cNvSpPr/>
            <p:nvPr/>
          </p:nvSpPr>
          <p:spPr>
            <a:xfrm>
              <a:off x="7918515" y="3321578"/>
              <a:ext cx="509048" cy="59864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BEE4D4DA-F240-40F9-B64A-3E71713212BB}"/>
                </a:ext>
              </a:extLst>
            </p:cNvPr>
            <p:cNvSpPr txBox="1"/>
            <p:nvPr/>
          </p:nvSpPr>
          <p:spPr>
            <a:xfrm>
              <a:off x="10463060" y="2387025"/>
              <a:ext cx="1536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/>
                <a:t>xparameters.h</a:t>
              </a:r>
              <a:endParaRPr lang="zh-TW" altLang="en-US" dirty="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5E4CFF6A-0B79-BB80-FD07-9BC998A5879F}"/>
              </a:ext>
            </a:extLst>
          </p:cNvPr>
          <p:cNvSpPr/>
          <p:nvPr/>
        </p:nvSpPr>
        <p:spPr>
          <a:xfrm>
            <a:off x="5212739" y="6338649"/>
            <a:ext cx="883261" cy="38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p232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851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3D7172-FBC6-422E-A745-DB3C8CF1D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262434"/>
            <a:ext cx="11005008" cy="1945211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2.2 GIC</a:t>
            </a:r>
            <a:r>
              <a:rPr lang="zh-TW" altLang="zh-TW" dirty="0"/>
              <a:t>的</a:t>
            </a:r>
            <a:r>
              <a:rPr lang="en-US" altLang="zh-TW" dirty="0"/>
              <a:t>mask</a:t>
            </a:r>
            <a:r>
              <a:rPr lang="zh-TW" altLang="zh-TW" dirty="0"/>
              <a:t>暫存器、中斷編號</a:t>
            </a:r>
            <a:r>
              <a:rPr lang="zh-TW" altLang="en-US" dirty="0"/>
              <a:t>暫</a:t>
            </a:r>
            <a:r>
              <a:rPr lang="zh-TW" altLang="zh-TW" dirty="0"/>
              <a:t>存器、</a:t>
            </a:r>
            <a:r>
              <a:rPr lang="en-US" altLang="zh-TW" dirty="0"/>
              <a:t>pending</a:t>
            </a:r>
            <a:r>
              <a:rPr lang="zh-TW" altLang="zh-TW" dirty="0"/>
              <a:t>暫存器的、以及你的</a:t>
            </a:r>
            <a:r>
              <a:rPr lang="en-US" altLang="zh-TW" dirty="0"/>
              <a:t>IP</a:t>
            </a:r>
            <a:r>
              <a:rPr lang="zh-TW" altLang="zh-TW" dirty="0"/>
              <a:t>資</a:t>
            </a:r>
            <a:r>
              <a:rPr lang="zh-TW" altLang="en-US" dirty="0"/>
              <a:t>料</a:t>
            </a:r>
            <a:r>
              <a:rPr lang="zh-TW" altLang="zh-TW" dirty="0"/>
              <a:t>暫存器的</a:t>
            </a:r>
            <a:r>
              <a:rPr lang="en-US" altLang="zh-TW" dirty="0"/>
              <a:t>addresses</a:t>
            </a:r>
            <a:r>
              <a:rPr lang="zh-TW" altLang="zh-TW" dirty="0"/>
              <a:t>分別是哪些</a:t>
            </a:r>
            <a:br>
              <a:rPr lang="zh-TW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627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18DAA147-D519-47C0-9CED-4D371433C44C}"/>
              </a:ext>
            </a:extLst>
          </p:cNvPr>
          <p:cNvGrpSpPr/>
          <p:nvPr/>
        </p:nvGrpSpPr>
        <p:grpSpPr>
          <a:xfrm>
            <a:off x="654049" y="1269160"/>
            <a:ext cx="4869602" cy="4564776"/>
            <a:chOff x="936853" y="1665086"/>
            <a:chExt cx="4869602" cy="456477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18D903D-A4FB-4DA8-BBAB-18AF4309B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853" y="1665086"/>
              <a:ext cx="4869602" cy="4564776"/>
            </a:xfrm>
            <a:prstGeom prst="rect">
              <a:avLst/>
            </a:prstGeom>
          </p:spPr>
        </p:pic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71236BCC-0747-4A18-81BF-0A4142E83939}"/>
                </a:ext>
              </a:extLst>
            </p:cNvPr>
            <p:cNvSpPr/>
            <p:nvPr/>
          </p:nvSpPr>
          <p:spPr>
            <a:xfrm>
              <a:off x="936853" y="4469876"/>
              <a:ext cx="4775790" cy="17753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標題 1">
            <a:extLst>
              <a:ext uri="{FF2B5EF4-FFF2-40B4-BE49-F238E27FC236}">
                <a16:creationId xmlns:a16="http://schemas.microsoft.com/office/drawing/2014/main" id="{7769DE34-2B7B-4124-896C-6F587B628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853" y="0"/>
            <a:ext cx="11005008" cy="194521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GIC</a:t>
            </a:r>
            <a:r>
              <a:rPr lang="zh-TW" altLang="zh-TW" dirty="0"/>
              <a:t>的</a:t>
            </a:r>
            <a:r>
              <a:rPr lang="en-US" altLang="zh-TW" dirty="0"/>
              <a:t>mask</a:t>
            </a:r>
            <a:r>
              <a:rPr lang="zh-TW" altLang="zh-TW" dirty="0"/>
              <a:t>暫存器</a:t>
            </a:r>
            <a:br>
              <a:rPr lang="zh-TW" altLang="zh-TW" dirty="0"/>
            </a:b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F843528-64B3-43BA-A1EB-D1A547B1A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894" y="2243579"/>
            <a:ext cx="5059899" cy="3036996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A8ABD7-9599-449D-B65F-B59A630FF63F}"/>
              </a:ext>
            </a:extLst>
          </p:cNvPr>
          <p:cNvSpPr/>
          <p:nvPr/>
        </p:nvSpPr>
        <p:spPr>
          <a:xfrm>
            <a:off x="5845894" y="4688264"/>
            <a:ext cx="5059898" cy="51533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272C00-D876-0959-7D51-AA6B62B13645}"/>
              </a:ext>
            </a:extLst>
          </p:cNvPr>
          <p:cNvSpPr/>
          <p:nvPr/>
        </p:nvSpPr>
        <p:spPr>
          <a:xfrm>
            <a:off x="816908" y="5833936"/>
            <a:ext cx="883261" cy="38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P1413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007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3B54C-EADF-4318-812E-F8EC12DAB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zh-TW" dirty="0"/>
              <a:t>中斷編號</a:t>
            </a:r>
            <a:r>
              <a:rPr lang="zh-TW" altLang="en-US" dirty="0"/>
              <a:t>暫</a:t>
            </a:r>
            <a:r>
              <a:rPr lang="zh-TW" altLang="zh-TW" dirty="0"/>
              <a:t>存器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BE47E45-10F3-4545-A202-9E8E9BA33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57" y="1416724"/>
            <a:ext cx="3965174" cy="524284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F5E1CFB-09AA-46BC-B173-4529522CC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677" y="1416724"/>
            <a:ext cx="4846740" cy="1928027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CEB57CF-3695-48A0-84E8-26F7E1583282}"/>
              </a:ext>
            </a:extLst>
          </p:cNvPr>
          <p:cNvSpPr/>
          <p:nvPr/>
        </p:nvSpPr>
        <p:spPr>
          <a:xfrm>
            <a:off x="4181678" y="1443075"/>
            <a:ext cx="4846740" cy="207017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A246851-5B7E-4835-87AE-55314B26FC3F}"/>
              </a:ext>
            </a:extLst>
          </p:cNvPr>
          <p:cNvSpPr/>
          <p:nvPr/>
        </p:nvSpPr>
        <p:spPr>
          <a:xfrm>
            <a:off x="97931" y="2557655"/>
            <a:ext cx="4168900" cy="401438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830B2D2-9AC8-EF4B-7CA8-A37D865CFC00}"/>
              </a:ext>
            </a:extLst>
          </p:cNvPr>
          <p:cNvSpPr/>
          <p:nvPr/>
        </p:nvSpPr>
        <p:spPr>
          <a:xfrm>
            <a:off x="396569" y="1027906"/>
            <a:ext cx="883261" cy="38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P1415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790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848DC26-2634-4717-9117-1E125A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266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/>
              <a:t>pending</a:t>
            </a:r>
            <a:r>
              <a:rPr lang="zh-TW" altLang="zh-TW" dirty="0"/>
              <a:t>暫存器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F6870D-A40A-4475-A832-33897488D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26" y="1166821"/>
            <a:ext cx="4327737" cy="569117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A2C20C2E-A4DD-46E8-99B8-46994E4A572B}"/>
              </a:ext>
            </a:extLst>
          </p:cNvPr>
          <p:cNvSpPr/>
          <p:nvPr/>
        </p:nvSpPr>
        <p:spPr>
          <a:xfrm>
            <a:off x="703427" y="2403615"/>
            <a:ext cx="4198512" cy="72608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50B641-894E-4B72-8F22-BAB99D8A105E}"/>
              </a:ext>
            </a:extLst>
          </p:cNvPr>
          <p:cNvSpPr txBox="1"/>
          <p:nvPr/>
        </p:nvSpPr>
        <p:spPr>
          <a:xfrm>
            <a:off x="9914303" y="468889"/>
            <a:ext cx="143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xscugic_hw.h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C7BE05B-48C9-4ED6-B934-C64B820D4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937" y="1185895"/>
            <a:ext cx="4674785" cy="4051899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C6E37B3-78B8-4465-8818-2C0E144B5F8D}"/>
              </a:ext>
            </a:extLst>
          </p:cNvPr>
          <p:cNvSpPr/>
          <p:nvPr/>
        </p:nvSpPr>
        <p:spPr>
          <a:xfrm>
            <a:off x="5165937" y="3998380"/>
            <a:ext cx="4430550" cy="123941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D69608B-BE93-4AFE-8A1D-09E3F268E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937" y="5672105"/>
            <a:ext cx="4915326" cy="30482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DDF8296-4779-D951-D1E4-77602F244CF9}"/>
              </a:ext>
            </a:extLst>
          </p:cNvPr>
          <p:cNvSpPr/>
          <p:nvPr/>
        </p:nvSpPr>
        <p:spPr>
          <a:xfrm>
            <a:off x="838200" y="653555"/>
            <a:ext cx="883261" cy="38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P1414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408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848DC26-2634-4717-9117-1E125A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266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/>
              <a:t>pending</a:t>
            </a:r>
            <a:r>
              <a:rPr lang="zh-TW" altLang="zh-TW" dirty="0"/>
              <a:t>暫存器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F6870D-A40A-4475-A832-33897488D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26" y="1166821"/>
            <a:ext cx="4327737" cy="5691179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0A3E46BB-52A8-4E7F-A8F5-A9976CF3E1CA}"/>
              </a:ext>
            </a:extLst>
          </p:cNvPr>
          <p:cNvSpPr/>
          <p:nvPr/>
        </p:nvSpPr>
        <p:spPr>
          <a:xfrm>
            <a:off x="703425" y="3129699"/>
            <a:ext cx="4198512" cy="72608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50B641-894E-4B72-8F22-BAB99D8A105E}"/>
              </a:ext>
            </a:extLst>
          </p:cNvPr>
          <p:cNvSpPr txBox="1"/>
          <p:nvPr/>
        </p:nvSpPr>
        <p:spPr>
          <a:xfrm>
            <a:off x="9914303" y="468889"/>
            <a:ext cx="143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xscugic_hw.h</a:t>
            </a:r>
            <a:endParaRPr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2537378-A0A7-4388-825C-AC539A9B41B4}"/>
              </a:ext>
            </a:extLst>
          </p:cNvPr>
          <p:cNvGrpSpPr/>
          <p:nvPr/>
        </p:nvGrpSpPr>
        <p:grpSpPr>
          <a:xfrm>
            <a:off x="5082569" y="1166821"/>
            <a:ext cx="4430551" cy="3992770"/>
            <a:chOff x="5334005" y="1286240"/>
            <a:chExt cx="5715495" cy="4890437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D4AE4A0-8989-4596-9AEC-5444A1931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4005" y="1286240"/>
              <a:ext cx="2598645" cy="739204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1002A3C5-F574-437F-9EF5-4A86B5577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4005" y="1848142"/>
              <a:ext cx="5715495" cy="4328535"/>
            </a:xfrm>
            <a:prstGeom prst="rect">
              <a:avLst/>
            </a:prstGeom>
          </p:spPr>
        </p:pic>
      </p:grp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7BC86A39-CE06-4CC7-8D54-79D74B707A8D}"/>
              </a:ext>
            </a:extLst>
          </p:cNvPr>
          <p:cNvSpPr/>
          <p:nvPr/>
        </p:nvSpPr>
        <p:spPr>
          <a:xfrm>
            <a:off x="4945564" y="3955274"/>
            <a:ext cx="4430550" cy="123941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6A564EB3-6F2C-4D2F-B759-DF06C1FD1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163" y="5515904"/>
            <a:ext cx="5022015" cy="35055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0C4C114-D389-40BF-09F4-3487BDE6F934}"/>
              </a:ext>
            </a:extLst>
          </p:cNvPr>
          <p:cNvSpPr/>
          <p:nvPr/>
        </p:nvSpPr>
        <p:spPr>
          <a:xfrm>
            <a:off x="838200" y="741047"/>
            <a:ext cx="883261" cy="38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P1414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173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07B169-2079-4D6F-8AE9-387EC27B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IP</a:t>
            </a:r>
            <a:r>
              <a:rPr lang="zh-TW" altLang="zh-TW" dirty="0"/>
              <a:t>資</a:t>
            </a:r>
            <a:r>
              <a:rPr lang="zh-TW" altLang="en-US" dirty="0"/>
              <a:t>料</a:t>
            </a:r>
            <a:r>
              <a:rPr lang="zh-TW" altLang="zh-TW" dirty="0"/>
              <a:t>暫存器的</a:t>
            </a:r>
            <a:r>
              <a:rPr lang="en-US" altLang="zh-TW" dirty="0"/>
              <a:t>addresses</a:t>
            </a:r>
            <a:endParaRPr lang="zh-TW" altLang="en-US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544DBDE-D5EB-4172-A984-8E8887C651E9}"/>
              </a:ext>
            </a:extLst>
          </p:cNvPr>
          <p:cNvGrpSpPr/>
          <p:nvPr/>
        </p:nvGrpSpPr>
        <p:grpSpPr>
          <a:xfrm>
            <a:off x="1174766" y="1843878"/>
            <a:ext cx="6165378" cy="4359191"/>
            <a:chOff x="1174766" y="1843878"/>
            <a:chExt cx="6165378" cy="4359191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CF601E6E-726E-4DCC-8E3A-32C60046F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2874" y="1843878"/>
              <a:ext cx="5032561" cy="4359191"/>
            </a:xfrm>
            <a:prstGeom prst="rect">
              <a:avLst/>
            </a:prstGeom>
          </p:spPr>
        </p:pic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8911C81-C034-40F1-8D8E-F49084123BC9}"/>
                </a:ext>
              </a:extLst>
            </p:cNvPr>
            <p:cNvSpPr/>
            <p:nvPr/>
          </p:nvSpPr>
          <p:spPr>
            <a:xfrm>
              <a:off x="1210229" y="3327662"/>
              <a:ext cx="5032561" cy="27887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8DB1DD1-569A-4EA3-B1F2-4B6E3C033D37}"/>
                </a:ext>
              </a:extLst>
            </p:cNvPr>
            <p:cNvSpPr/>
            <p:nvPr/>
          </p:nvSpPr>
          <p:spPr>
            <a:xfrm>
              <a:off x="1174767" y="5243512"/>
              <a:ext cx="5032561" cy="27887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101A2D59-D172-4049-8B3F-C060131363E5}"/>
                </a:ext>
              </a:extLst>
            </p:cNvPr>
            <p:cNvSpPr/>
            <p:nvPr/>
          </p:nvSpPr>
          <p:spPr>
            <a:xfrm>
              <a:off x="1210229" y="2865352"/>
              <a:ext cx="5032561" cy="46231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85A4C009-8966-4133-A72E-AC031B1042A4}"/>
                </a:ext>
              </a:extLst>
            </p:cNvPr>
            <p:cNvSpPr/>
            <p:nvPr/>
          </p:nvSpPr>
          <p:spPr>
            <a:xfrm>
              <a:off x="1174766" y="4765364"/>
              <a:ext cx="5032561" cy="4781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618D768-8232-4518-AFB8-481F99007DDD}"/>
                </a:ext>
              </a:extLst>
            </p:cNvPr>
            <p:cNvSpPr txBox="1"/>
            <p:nvPr/>
          </p:nvSpPr>
          <p:spPr>
            <a:xfrm>
              <a:off x="6623568" y="3059668"/>
              <a:ext cx="537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LED</a:t>
              </a:r>
              <a:endParaRPr lang="zh-TW" altLang="en-US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D80EB5DF-B1CB-416A-9946-B269D0C948FD}"/>
                </a:ext>
              </a:extLst>
            </p:cNvPr>
            <p:cNvSpPr txBox="1"/>
            <p:nvPr/>
          </p:nvSpPr>
          <p:spPr>
            <a:xfrm>
              <a:off x="6516585" y="5003714"/>
              <a:ext cx="8235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Button</a:t>
              </a:r>
              <a:endParaRPr lang="zh-TW" altLang="en-US" dirty="0"/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C0AF78D6-9450-41D2-98D5-903DDFED347A}"/>
                </a:ext>
              </a:extLst>
            </p:cNvPr>
            <p:cNvCxnSpPr>
              <a:cxnSpLocks/>
            </p:cNvCxnSpPr>
            <p:nvPr/>
          </p:nvCxnSpPr>
          <p:spPr>
            <a:xfrm>
              <a:off x="6282554" y="2896734"/>
              <a:ext cx="341014" cy="19977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BE345D0-B5D2-4867-8CA9-5ECA08AB9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2554" y="3429000"/>
              <a:ext cx="341014" cy="17753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466A855B-AECC-4367-9221-42DF7430C4A9}"/>
                </a:ext>
              </a:extLst>
            </p:cNvPr>
            <p:cNvCxnSpPr>
              <a:cxnSpLocks/>
            </p:cNvCxnSpPr>
            <p:nvPr/>
          </p:nvCxnSpPr>
          <p:spPr>
            <a:xfrm>
              <a:off x="6207327" y="4803941"/>
              <a:ext cx="341014" cy="19977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87A5F4CC-3EA9-4D99-B807-8D47BFB530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7327" y="5336207"/>
              <a:ext cx="341014" cy="17753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736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861E3D-2566-4205-98DD-3EE020C6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Interrupt type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1E57CF-7A37-424D-AAE6-2393A5B44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487" y="1690688"/>
            <a:ext cx="4900085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5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AC22E3-838B-4A09-BA7C-25057E21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3. ISR(interrupt service routine)</a:t>
            </a:r>
            <a:r>
              <a:rPr lang="zh-TW" altLang="zh-TW" dirty="0"/>
              <a:t>做什麼事情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9904C98-1F4A-44D4-8A32-236B8E862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791" y="1690688"/>
            <a:ext cx="4762913" cy="328450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8440F83-93FA-4AC3-B4AE-491070E58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08" y="1501667"/>
            <a:ext cx="4167072" cy="5033223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148ED6DE-43E8-4671-BB34-A5700C71C4ED}"/>
              </a:ext>
            </a:extLst>
          </p:cNvPr>
          <p:cNvSpPr/>
          <p:nvPr/>
        </p:nvSpPr>
        <p:spPr>
          <a:xfrm>
            <a:off x="646447" y="5216894"/>
            <a:ext cx="3122913" cy="8283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53D56D9-2DDB-490D-834B-3F4864A3FBBA}"/>
              </a:ext>
            </a:extLst>
          </p:cNvPr>
          <p:cNvSpPr/>
          <p:nvPr/>
        </p:nvSpPr>
        <p:spPr>
          <a:xfrm>
            <a:off x="5167647" y="3194787"/>
            <a:ext cx="3387073" cy="84889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431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AA3BC-B8DA-44EA-A481-352579A49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介面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4A2E20-1334-4D3C-9ADE-B65435CAC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PL</a:t>
            </a:r>
            <a:r>
              <a:rPr lang="zh-TW" altLang="en-US" dirty="0"/>
              <a:t> </a:t>
            </a:r>
            <a:r>
              <a:rPr lang="en-US" altLang="zh-TW" dirty="0"/>
              <a:t>– PS 	:   AXI</a:t>
            </a:r>
          </a:p>
          <a:p>
            <a:r>
              <a:rPr lang="en-US" altLang="zh-TW" dirty="0"/>
              <a:t>PS – PC	:  USB_UART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267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7A4B77-B604-409A-9B75-EC46BE496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4. </a:t>
            </a:r>
            <a:r>
              <a:rPr lang="zh-TW" altLang="zh-TW" dirty="0"/>
              <a:t>期末專案做什麼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115303-6833-4532-9309-A37B6A19C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600" dirty="0"/>
              <a:t>CPU</a:t>
            </a:r>
            <a:r>
              <a:rPr lang="zh-TW" altLang="en-US" sz="3600" dirty="0"/>
              <a:t>作為核心</a:t>
            </a:r>
            <a:endParaRPr lang="en-US" altLang="zh-TW" sz="3600" dirty="0"/>
          </a:p>
          <a:p>
            <a:r>
              <a:rPr lang="en-US" altLang="zh-TW" sz="3600" dirty="0"/>
              <a:t>FPGA</a:t>
            </a:r>
            <a:r>
              <a:rPr lang="zh-TW" altLang="en-US" sz="3600" dirty="0"/>
              <a:t>為輔助</a:t>
            </a:r>
            <a:endParaRPr lang="en-US" altLang="zh-TW" sz="3600" dirty="0"/>
          </a:p>
          <a:p>
            <a:r>
              <a:rPr lang="en-US" altLang="zh-TW" sz="3600" dirty="0"/>
              <a:t>PC</a:t>
            </a:r>
            <a:r>
              <a:rPr lang="zh-TW" altLang="en-US" sz="3600" dirty="0"/>
              <a:t>顯示畫面</a:t>
            </a:r>
            <a:endParaRPr lang="en-US" altLang="zh-TW" sz="3600" dirty="0"/>
          </a:p>
          <a:p>
            <a:endParaRPr lang="en-US" altLang="zh-TW" sz="4000" dirty="0"/>
          </a:p>
          <a:p>
            <a:r>
              <a:rPr lang="zh-TW" altLang="en-US" sz="4000" dirty="0"/>
              <a:t>貪食蛇</a:t>
            </a:r>
            <a:endParaRPr lang="en-US" altLang="zh-TW" sz="4000" dirty="0"/>
          </a:p>
          <a:p>
            <a:endParaRPr lang="en-US" altLang="zh-TW" sz="3200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760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F483F7-5DEC-45E2-8439-A77E031E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/>
              <a:t>4.1 </a:t>
            </a:r>
            <a:r>
              <a:rPr lang="zh-TW" altLang="zh-TW" dirty="0"/>
              <a:t>需求規格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99BBBC5-EFAC-6F79-2AF3-3E5AA53CCEB2}"/>
              </a:ext>
            </a:extLst>
          </p:cNvPr>
          <p:cNvSpPr txBox="1"/>
          <p:nvPr/>
        </p:nvSpPr>
        <p:spPr>
          <a:xfrm>
            <a:off x="838200" y="2028616"/>
            <a:ext cx="64850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zh-TW" sz="4000" dirty="0"/>
              <a:t>功能</a:t>
            </a:r>
            <a:endParaRPr lang="en-US" altLang="zh-TW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zh-TW" sz="4000" dirty="0"/>
              <a:t>效能</a:t>
            </a:r>
            <a:endParaRPr lang="en-US" altLang="zh-TW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zh-TW" sz="4000" dirty="0"/>
              <a:t>介面</a:t>
            </a:r>
            <a:endParaRPr lang="en-US" altLang="zh-TW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zh-TW" sz="4000" dirty="0"/>
              <a:t>使用限制</a:t>
            </a:r>
            <a:r>
              <a:rPr lang="en-US" altLang="zh-TW" sz="4000" dirty="0"/>
              <a:t>(</a:t>
            </a:r>
            <a:r>
              <a:rPr lang="zh-TW" altLang="zh-TW" sz="4000" dirty="0"/>
              <a:t>環境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8396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F483F7-5DEC-45E2-8439-A77E031E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/>
              <a:t>功能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BEFB988-E8F4-44D4-B027-9B83C53231BE}"/>
              </a:ext>
            </a:extLst>
          </p:cNvPr>
          <p:cNvSpPr txBox="1"/>
          <p:nvPr/>
        </p:nvSpPr>
        <p:spPr>
          <a:xfrm>
            <a:off x="1043940" y="2226588"/>
            <a:ext cx="849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使用者可以透過按鈕控制貪食蛇移動方向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83AC5E6-1314-4234-946C-CF85C4977BE5}"/>
              </a:ext>
            </a:extLst>
          </p:cNvPr>
          <p:cNvSpPr txBox="1"/>
          <p:nvPr/>
        </p:nvSpPr>
        <p:spPr>
          <a:xfrm>
            <a:off x="1043940" y="2762488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使用者可以透過按鈕啟動、重置遊戲</a:t>
            </a:r>
          </a:p>
        </p:txBody>
      </p:sp>
    </p:spTree>
    <p:extLst>
      <p:ext uri="{BB962C8B-B14F-4D97-AF65-F5344CB8AC3E}">
        <p14:creationId xmlns:p14="http://schemas.microsoft.com/office/powerpoint/2010/main" val="305505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F3E49-4C2B-41C5-857E-62FDA966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遊戲規則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C36FD1-1ABA-4AE4-A7DC-FAF605A9B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600" dirty="0"/>
              <a:t>成長到</a:t>
            </a:r>
            <a:r>
              <a:rPr lang="en-US" altLang="zh-TW" sz="3600" dirty="0"/>
              <a:t>20</a:t>
            </a:r>
            <a:r>
              <a:rPr lang="zh-TW" altLang="en-US" sz="3600" dirty="0"/>
              <a:t>節挑戰勝利</a:t>
            </a:r>
            <a:endParaRPr lang="en-US" altLang="zh-TW" sz="3600" dirty="0"/>
          </a:p>
          <a:p>
            <a:r>
              <a:rPr lang="zh-TW" altLang="en-US" sz="3600" dirty="0"/>
              <a:t>退化到</a:t>
            </a:r>
            <a:r>
              <a:rPr lang="en-US" altLang="zh-TW" sz="3600" dirty="0"/>
              <a:t>3</a:t>
            </a:r>
            <a:r>
              <a:rPr lang="zh-TW" altLang="en-US" sz="3600" dirty="0"/>
              <a:t>節以下挑戰失敗</a:t>
            </a:r>
            <a:endParaRPr lang="en-US" altLang="zh-TW" sz="3600" dirty="0"/>
          </a:p>
          <a:p>
            <a:r>
              <a:rPr lang="zh-TW" altLang="en-US" sz="3600" dirty="0"/>
              <a:t>撞牆第</a:t>
            </a:r>
            <a:r>
              <a:rPr lang="en-US" altLang="zh-TW" sz="3600" dirty="0"/>
              <a:t>3</a:t>
            </a:r>
            <a:r>
              <a:rPr lang="zh-TW" altLang="en-US" sz="3600" dirty="0"/>
              <a:t>次遊戲結束</a:t>
            </a:r>
            <a:endParaRPr lang="en-US" altLang="zh-TW" sz="3600" dirty="0"/>
          </a:p>
          <a:p>
            <a:r>
              <a:rPr lang="zh-TW" altLang="en-US" sz="3600" dirty="0"/>
              <a:t>蘋果分為兩類成長、退化</a:t>
            </a:r>
            <a:endParaRPr lang="en-US" altLang="zh-TW" sz="3600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1188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70AAA4-8E70-EA92-F372-BCED93F65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遊戲內容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F582E9-2F48-872C-5158-A39E18304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6968" cy="4351338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當吃到成長則 </a:t>
            </a:r>
            <a:r>
              <a:rPr lang="en-US" altLang="zh-TW" sz="3600" dirty="0"/>
              <a:t>+2 </a:t>
            </a:r>
            <a:r>
              <a:rPr lang="zh-TW" altLang="en-US" sz="3600" dirty="0"/>
              <a:t>節吃到退化則 </a:t>
            </a:r>
            <a:r>
              <a:rPr lang="en-US" altLang="zh-TW" sz="3600" dirty="0"/>
              <a:t>-1 </a:t>
            </a:r>
            <a:r>
              <a:rPr lang="zh-TW" altLang="en-US" sz="3600" dirty="0"/>
              <a:t>節</a:t>
            </a:r>
            <a:endParaRPr lang="en-US" altLang="zh-TW" sz="3600" dirty="0"/>
          </a:p>
          <a:p>
            <a:r>
              <a:rPr lang="zh-TW" altLang="en-US" sz="3600" dirty="0"/>
              <a:t>蛇一節和蘋果</a:t>
            </a:r>
            <a:r>
              <a:rPr lang="en-US" altLang="zh-TW" sz="3600" dirty="0"/>
              <a:t>2500</a:t>
            </a:r>
            <a:r>
              <a:rPr lang="zh-TW" altLang="en-US" sz="3600" dirty="0"/>
              <a:t>個像素為顯示單位</a:t>
            </a:r>
            <a:br>
              <a:rPr lang="en-US" altLang="zh-TW" sz="3600" dirty="0"/>
            </a:br>
            <a:r>
              <a:rPr lang="zh-TW" altLang="en-US" sz="3600" dirty="0"/>
              <a:t>整體畫面為</a:t>
            </a:r>
            <a:r>
              <a:rPr lang="en-US" altLang="zh-TW" sz="3600" dirty="0"/>
              <a:t>400</a:t>
            </a:r>
            <a:r>
              <a:rPr lang="zh-TW" altLang="en-US" sz="3600" dirty="0"/>
              <a:t>*</a:t>
            </a:r>
            <a:r>
              <a:rPr lang="en-US" altLang="zh-TW" sz="3600" dirty="0"/>
              <a:t>400</a:t>
            </a:r>
            <a:r>
              <a:rPr lang="zh-TW" altLang="en-US" sz="3600" dirty="0"/>
              <a:t>。</a:t>
            </a:r>
            <a:endParaRPr lang="en-US" altLang="zh-TW" sz="3600" dirty="0"/>
          </a:p>
          <a:p>
            <a:r>
              <a:rPr lang="zh-TW" altLang="en-US" sz="3600" dirty="0"/>
              <a:t>若撞牆則回到起始位置重置蘋果，第三次則遊戲結束。</a:t>
            </a:r>
            <a:endParaRPr lang="en-US" altLang="zh-TW" sz="3600" dirty="0"/>
          </a:p>
          <a:p>
            <a:r>
              <a:rPr lang="zh-TW" altLang="en-US" sz="3600" dirty="0"/>
              <a:t>若勝利蛇為黃色，遊戲中蛇為紅色，失敗則為綠色。</a:t>
            </a:r>
            <a:endParaRPr lang="en-US" altLang="zh-TW" sz="3600" dirty="0"/>
          </a:p>
          <a:p>
            <a:r>
              <a:rPr lang="zh-TW" altLang="en-US" sz="3600" dirty="0"/>
              <a:t>蘋果為隨機產生且退化蘋果不會消失。</a:t>
            </a:r>
            <a:endParaRPr lang="en-US" altLang="zh-TW" sz="3600" dirty="0"/>
          </a:p>
          <a:p>
            <a:r>
              <a:rPr lang="zh-TW" altLang="en-US" sz="3600" dirty="0"/>
              <a:t>蛇的起始節數為</a:t>
            </a:r>
            <a:r>
              <a:rPr lang="en-US" altLang="zh-TW" sz="3600" dirty="0"/>
              <a:t>5</a:t>
            </a:r>
            <a:r>
              <a:rPr lang="zh-TW" altLang="en-US" sz="3600" dirty="0"/>
              <a:t>節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294213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F483F7-5DEC-45E2-8439-A77E031E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/>
              <a:t>效能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5CD2A16-B68F-D8A5-76D7-3228017BF5E1}"/>
              </a:ext>
            </a:extLst>
          </p:cNvPr>
          <p:cNvSpPr txBox="1"/>
          <p:nvPr/>
        </p:nvSpPr>
        <p:spPr>
          <a:xfrm>
            <a:off x="838200" y="1949115"/>
            <a:ext cx="8955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600" dirty="0"/>
              <a:t>單一性 </a:t>
            </a:r>
            <a:r>
              <a:rPr lang="en-US" altLang="zh-TW" sz="3600" dirty="0"/>
              <a:t>:</a:t>
            </a:r>
            <a:r>
              <a:rPr lang="zh-TW" altLang="en-US" sz="3600" dirty="0"/>
              <a:t> 功能單一且不會改變的</a:t>
            </a:r>
            <a:endParaRPr lang="en-US" altLang="zh-TW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600" dirty="0"/>
              <a:t>可塑性 </a:t>
            </a:r>
            <a:r>
              <a:rPr lang="en-US" altLang="zh-TW" sz="3600" dirty="0"/>
              <a:t>:</a:t>
            </a:r>
            <a:r>
              <a:rPr lang="zh-TW" altLang="en-US" sz="3600" dirty="0"/>
              <a:t> 日後會有更動的具有彈性的</a:t>
            </a:r>
            <a:endParaRPr lang="en-US" altLang="zh-TW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600" dirty="0"/>
              <a:t>位置產生</a:t>
            </a:r>
            <a:r>
              <a:rPr lang="en-US" altLang="zh-TW" sz="3600" dirty="0"/>
              <a:t>&amp;</a:t>
            </a:r>
            <a:r>
              <a:rPr lang="zh-TW" altLang="en-US" sz="3600" dirty="0"/>
              <a:t>生命顯示</a:t>
            </a:r>
            <a:endParaRPr lang="en-US" altLang="zh-TW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600" dirty="0"/>
              <a:t>遊戲運作機制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98327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41ABEA-0032-4B2D-B657-F12241AEA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使用限制</a:t>
            </a:r>
            <a:r>
              <a:rPr lang="en-US" altLang="zh-TW" dirty="0"/>
              <a:t>(</a:t>
            </a:r>
            <a:r>
              <a:rPr lang="zh-TW" altLang="en-US" dirty="0"/>
              <a:t>環境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C6A942-818D-45F9-AFA9-4167B1055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sz="3900" dirty="0"/>
              <a:t>硬體</a:t>
            </a:r>
            <a:r>
              <a:rPr lang="en-US" altLang="zh-TW" sz="3900" dirty="0"/>
              <a:t>:</a:t>
            </a:r>
          </a:p>
          <a:p>
            <a:r>
              <a:rPr lang="en-US" altLang="zh-TW" sz="3900" dirty="0" err="1"/>
              <a:t>Zedboard</a:t>
            </a:r>
            <a:endParaRPr lang="en-US" altLang="zh-TW" sz="3900" dirty="0"/>
          </a:p>
          <a:p>
            <a:endParaRPr lang="en-US" altLang="zh-TW" sz="3900" dirty="0"/>
          </a:p>
          <a:p>
            <a:endParaRPr lang="en-US" altLang="zh-TW" sz="3900" dirty="0"/>
          </a:p>
          <a:p>
            <a:pPr marL="0" indent="0">
              <a:buNone/>
            </a:pPr>
            <a:r>
              <a:rPr lang="zh-TW" altLang="en-US" sz="3900" dirty="0"/>
              <a:t>軟體</a:t>
            </a:r>
            <a:r>
              <a:rPr lang="en-US" altLang="zh-TW" sz="3900" dirty="0"/>
              <a:t>:</a:t>
            </a:r>
          </a:p>
          <a:p>
            <a:r>
              <a:rPr lang="en-US" altLang="zh-TW" sz="3900" dirty="0" err="1"/>
              <a:t>Vivado</a:t>
            </a:r>
            <a:r>
              <a:rPr lang="en-US" altLang="zh-TW" sz="3900" dirty="0"/>
              <a:t> 		</a:t>
            </a:r>
          </a:p>
          <a:p>
            <a:r>
              <a:rPr lang="en-US" altLang="zh-TW" sz="3900" dirty="0" err="1"/>
              <a:t>Vivado</a:t>
            </a:r>
            <a:r>
              <a:rPr lang="en-US" altLang="zh-TW" sz="3900" dirty="0"/>
              <a:t> SDK	</a:t>
            </a:r>
          </a:p>
          <a:p>
            <a:r>
              <a:rPr lang="en-US" altLang="zh-TW" sz="3900" dirty="0"/>
              <a:t>Visual studio</a:t>
            </a:r>
            <a:r>
              <a:rPr lang="zh-TW" altLang="en-US" sz="3900" dirty="0"/>
              <a:t> </a:t>
            </a:r>
            <a:r>
              <a:rPr lang="en-US" altLang="zh-TW" sz="3900" dirty="0"/>
              <a:t>2017</a:t>
            </a:r>
            <a:r>
              <a:rPr lang="en-US" altLang="zh-TW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6735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833C24-0382-471A-8A5E-078825BD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4.2 </a:t>
            </a:r>
            <a:r>
              <a:rPr lang="zh-TW" altLang="zh-TW" dirty="0"/>
              <a:t>情境</a:t>
            </a:r>
            <a:r>
              <a:rPr lang="en-US" altLang="zh-TW" dirty="0"/>
              <a:t>: </a:t>
            </a:r>
            <a:r>
              <a:rPr lang="zh-TW" altLang="zh-TW" dirty="0"/>
              <a:t>操作流程、操作步驟</a:t>
            </a:r>
            <a:endParaRPr lang="zh-TW" altLang="en-US" dirty="0"/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BD27219D-B37E-E449-3DE0-7AA07CE64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3157" y="1690688"/>
            <a:ext cx="8225686" cy="4777448"/>
          </a:xfrm>
        </p:spPr>
      </p:pic>
    </p:spTree>
    <p:extLst>
      <p:ext uri="{BB962C8B-B14F-4D97-AF65-F5344CB8AC3E}">
        <p14:creationId xmlns:p14="http://schemas.microsoft.com/office/powerpoint/2010/main" val="356501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C562B9-6ECA-4072-9B9C-A22248621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8286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zh-TW" dirty="0"/>
              <a:t>4.3 </a:t>
            </a:r>
            <a:r>
              <a:rPr lang="zh-TW" altLang="zh-TW" dirty="0"/>
              <a:t>為什麼要使用</a:t>
            </a:r>
            <a:r>
              <a:rPr lang="en-US" altLang="zh-TW" dirty="0"/>
              <a:t>SoC?</a:t>
            </a:r>
            <a:br>
              <a:rPr lang="en-US" altLang="zh-TW" dirty="0"/>
            </a:br>
            <a:r>
              <a:rPr lang="zh-TW" altLang="zh-TW" dirty="0"/>
              <a:t>特別是</a:t>
            </a:r>
            <a:r>
              <a:rPr lang="en-US" altLang="zh-TW" dirty="0"/>
              <a:t>platform-based SoC,</a:t>
            </a:r>
            <a:r>
              <a:rPr lang="zh-TW" altLang="zh-TW" dirty="0"/>
              <a:t>以</a:t>
            </a:r>
            <a:r>
              <a:rPr lang="en-US" altLang="zh-TW" dirty="0"/>
              <a:t>AXI bus</a:t>
            </a:r>
            <a:r>
              <a:rPr lang="zh-TW" altLang="zh-TW" dirty="0"/>
              <a:t>為主角 說明整個資訊的流程</a:t>
            </a:r>
            <a:r>
              <a:rPr lang="en-US" altLang="zh-TW" dirty="0"/>
              <a:t>(</a:t>
            </a:r>
            <a:r>
              <a:rPr lang="zh-TW" altLang="zh-TW" dirty="0"/>
              <a:t>資料流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6183F9-FA66-355A-57A9-37AD90803F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82" y="2298597"/>
            <a:ext cx="9207235" cy="412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217A3BE-27A0-7577-A4ED-9DFA53C7645E}"/>
              </a:ext>
            </a:extLst>
          </p:cNvPr>
          <p:cNvSpPr/>
          <p:nvPr/>
        </p:nvSpPr>
        <p:spPr>
          <a:xfrm>
            <a:off x="5570220" y="2857500"/>
            <a:ext cx="2232660" cy="22098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517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1CA74F-71A8-462A-8B55-E8F4C1375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報告結束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48BBC3F8-26EA-6A2F-2181-8571A514AFBB}"/>
              </a:ext>
            </a:extLst>
          </p:cNvPr>
          <p:cNvSpPr txBox="1">
            <a:spLocks/>
          </p:cNvSpPr>
          <p:nvPr/>
        </p:nvSpPr>
        <p:spPr>
          <a:xfrm>
            <a:off x="838200" y="5095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/>
              <a:t>20220520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065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1E7458-5B1D-4CEF-B7D0-2712E3DC2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限制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BD4E31-A964-4A39-974F-5AB9C7D5B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硬體</a:t>
            </a:r>
            <a:r>
              <a:rPr lang="en-US" altLang="zh-TW" dirty="0"/>
              <a:t>		:</a:t>
            </a:r>
          </a:p>
          <a:p>
            <a:pPr lvl="1"/>
            <a:r>
              <a:rPr lang="en-US" altLang="zh-TW" dirty="0" err="1"/>
              <a:t>Zedboard</a:t>
            </a:r>
            <a:r>
              <a:rPr lang="en-US" altLang="zh-TW" dirty="0"/>
              <a:t> Zynq-7000</a:t>
            </a:r>
          </a:p>
          <a:p>
            <a:r>
              <a:rPr lang="en-US" altLang="zh-TW" dirty="0"/>
              <a:t>C#</a:t>
            </a:r>
            <a:r>
              <a:rPr lang="zh-TW" altLang="en-US" dirty="0"/>
              <a:t> 程式 </a:t>
            </a:r>
            <a:r>
              <a:rPr lang="en-US" altLang="zh-TW" dirty="0"/>
              <a:t>		:</a:t>
            </a:r>
          </a:p>
          <a:p>
            <a:pPr lvl="1"/>
            <a:r>
              <a:rPr lang="en-US" altLang="zh-TW" dirty="0"/>
              <a:t>Windows</a:t>
            </a:r>
            <a:r>
              <a:rPr lang="zh-TW" altLang="en-US" dirty="0"/>
              <a:t> 平台上執行</a:t>
            </a:r>
            <a:endParaRPr lang="en-US" altLang="zh-TW" dirty="0"/>
          </a:p>
          <a:p>
            <a:r>
              <a:rPr lang="en-US" altLang="zh-TW" dirty="0"/>
              <a:t>C#</a:t>
            </a:r>
            <a:r>
              <a:rPr lang="zh-TW" altLang="en-US" dirty="0"/>
              <a:t>畫面</a:t>
            </a:r>
            <a:r>
              <a:rPr lang="en-US" altLang="zh-TW" dirty="0"/>
              <a:t>		: </a:t>
            </a:r>
          </a:p>
          <a:p>
            <a:pPr lvl="1"/>
            <a:r>
              <a:rPr lang="en-US" altLang="zh-TW" dirty="0"/>
              <a:t>C#</a:t>
            </a:r>
            <a:r>
              <a:rPr lang="zh-TW" altLang="en-US" dirty="0"/>
              <a:t>視窗大小 </a:t>
            </a:r>
            <a:r>
              <a:rPr lang="en-US" altLang="zh-TW" dirty="0"/>
              <a:t>(Width = 1100 pixels, Height = 600pixels)</a:t>
            </a:r>
          </a:p>
          <a:p>
            <a:r>
              <a:rPr lang="zh-TW" altLang="en-US" dirty="0"/>
              <a:t>軟體</a:t>
            </a:r>
            <a:r>
              <a:rPr lang="en-US" altLang="zh-TW" dirty="0"/>
              <a:t>		:</a:t>
            </a:r>
          </a:p>
          <a:p>
            <a:pPr lvl="1"/>
            <a:r>
              <a:rPr lang="en-US" altLang="zh-TW" dirty="0" err="1"/>
              <a:t>Vivado</a:t>
            </a:r>
            <a:r>
              <a:rPr lang="en-US" altLang="zh-TW" dirty="0"/>
              <a:t> 2017.3</a:t>
            </a:r>
          </a:p>
          <a:p>
            <a:pPr lvl="1"/>
            <a:r>
              <a:rPr lang="en-US" altLang="zh-TW" dirty="0" err="1"/>
              <a:t>Vivado</a:t>
            </a:r>
            <a:r>
              <a:rPr lang="en-US" altLang="zh-TW" dirty="0"/>
              <a:t> SDK 2017.3</a:t>
            </a:r>
          </a:p>
          <a:p>
            <a:pPr lvl="1"/>
            <a:r>
              <a:rPr lang="en-US" altLang="zh-TW" dirty="0"/>
              <a:t>Visual studio 2017</a:t>
            </a:r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97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F3E49-4C2B-41C5-857E-62FDA966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遊戲規則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C36FD1-1ABA-4AE4-A7DC-FAF605A9B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成長到</a:t>
            </a:r>
            <a:r>
              <a:rPr lang="en-US" altLang="zh-TW" dirty="0"/>
              <a:t>20</a:t>
            </a:r>
            <a:r>
              <a:rPr lang="zh-TW" altLang="en-US" dirty="0"/>
              <a:t>節挑戰勝利</a:t>
            </a:r>
            <a:endParaRPr lang="en-US" altLang="zh-TW" dirty="0"/>
          </a:p>
          <a:p>
            <a:r>
              <a:rPr lang="zh-TW" altLang="en-US" dirty="0"/>
              <a:t>退化到</a:t>
            </a:r>
            <a:r>
              <a:rPr lang="en-US" altLang="zh-TW" dirty="0"/>
              <a:t>3</a:t>
            </a:r>
            <a:r>
              <a:rPr lang="zh-TW" altLang="en-US" dirty="0"/>
              <a:t>節以下挑戰失敗</a:t>
            </a:r>
            <a:endParaRPr lang="en-US" altLang="zh-TW" dirty="0"/>
          </a:p>
          <a:p>
            <a:r>
              <a:rPr lang="zh-TW" altLang="en-US" dirty="0"/>
              <a:t>撞牆第</a:t>
            </a:r>
            <a:r>
              <a:rPr lang="en-US" altLang="zh-TW" dirty="0"/>
              <a:t>3</a:t>
            </a:r>
            <a:r>
              <a:rPr lang="zh-TW" altLang="en-US" dirty="0"/>
              <a:t>次遊戲結束</a:t>
            </a:r>
            <a:endParaRPr lang="en-US" altLang="zh-TW" dirty="0"/>
          </a:p>
          <a:p>
            <a:r>
              <a:rPr lang="zh-TW" altLang="en-US" dirty="0"/>
              <a:t>蘋果分為兩類成長、退化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0252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70AAA4-8E70-EA92-F372-BCED93F65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遊戲內容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F582E9-2F48-872C-5158-A39E18304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當吃到成長則 </a:t>
            </a:r>
            <a:r>
              <a:rPr lang="en-US" altLang="zh-TW" dirty="0"/>
              <a:t>+2 </a:t>
            </a:r>
            <a:r>
              <a:rPr lang="zh-TW" altLang="en-US" dirty="0"/>
              <a:t>節吃到退化則 </a:t>
            </a:r>
            <a:r>
              <a:rPr lang="en-US" altLang="zh-TW" dirty="0"/>
              <a:t>-1 </a:t>
            </a:r>
            <a:r>
              <a:rPr lang="zh-TW" altLang="en-US" dirty="0"/>
              <a:t>節</a:t>
            </a:r>
            <a:endParaRPr lang="en-US" altLang="zh-TW" dirty="0"/>
          </a:p>
          <a:p>
            <a:r>
              <a:rPr lang="zh-TW" altLang="en-US" dirty="0"/>
              <a:t>蛇一節和蘋果</a:t>
            </a:r>
            <a:r>
              <a:rPr lang="en-US" altLang="zh-TW" dirty="0"/>
              <a:t>2500</a:t>
            </a:r>
            <a:r>
              <a:rPr lang="zh-TW" altLang="en-US" dirty="0"/>
              <a:t>個像素為顯示單位</a:t>
            </a:r>
            <a:br>
              <a:rPr lang="en-US" altLang="zh-TW" dirty="0"/>
            </a:br>
            <a:r>
              <a:rPr lang="zh-TW" altLang="en-US" dirty="0"/>
              <a:t>整體畫面為</a:t>
            </a:r>
            <a:r>
              <a:rPr lang="en-US" altLang="zh-TW" dirty="0"/>
              <a:t>400</a:t>
            </a:r>
            <a:r>
              <a:rPr lang="zh-TW" altLang="en-US" dirty="0"/>
              <a:t>*</a:t>
            </a:r>
            <a:r>
              <a:rPr lang="en-US" altLang="zh-TW" dirty="0"/>
              <a:t>400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若撞牆則回到起始位置，第三次則遊戲結束。</a:t>
            </a:r>
            <a:endParaRPr lang="en-US" altLang="zh-TW" dirty="0"/>
          </a:p>
          <a:p>
            <a:r>
              <a:rPr lang="zh-TW" altLang="en-US" dirty="0"/>
              <a:t>若勝利蛇為黃色，遊戲中蛇為紅色，失敗則為綠色。</a:t>
            </a:r>
            <a:endParaRPr lang="en-US" altLang="zh-TW" dirty="0"/>
          </a:p>
          <a:p>
            <a:r>
              <a:rPr lang="zh-TW" altLang="en-US" dirty="0"/>
              <a:t>蘋果為隨機產生且退化蘋果不會消失。</a:t>
            </a:r>
            <a:endParaRPr lang="en-US" altLang="zh-TW" dirty="0"/>
          </a:p>
          <a:p>
            <a:r>
              <a:rPr lang="zh-TW" altLang="en-US" dirty="0"/>
              <a:t>蛇的起始節數為</a:t>
            </a:r>
            <a:r>
              <a:rPr lang="en-US" altLang="zh-TW" dirty="0"/>
              <a:t>5</a:t>
            </a:r>
            <a:r>
              <a:rPr lang="zh-TW" altLang="en-US" dirty="0"/>
              <a:t>節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588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C0C1CA-7E8B-BEE7-2385-BC4932F8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遊戲分析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7B180B2-C8AF-14C1-9158-B9FCA83AC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989" y="1825625"/>
            <a:ext cx="7492021" cy="4351338"/>
          </a:xfrm>
        </p:spPr>
      </p:pic>
    </p:spTree>
    <p:extLst>
      <p:ext uri="{BB962C8B-B14F-4D97-AF65-F5344CB8AC3E}">
        <p14:creationId xmlns:p14="http://schemas.microsoft.com/office/powerpoint/2010/main" val="41971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871423-BFFA-D444-8B22-0009AA6FA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各系統負責項目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FB6147-B121-FA1A-49FA-08D36B6B5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PC</a:t>
            </a:r>
            <a:r>
              <a:rPr lang="zh-TW" altLang="en-US" dirty="0"/>
              <a:t>     接收</a:t>
            </a:r>
            <a:r>
              <a:rPr lang="en-US" altLang="zh-TW" dirty="0"/>
              <a:t>PS</a:t>
            </a:r>
            <a:r>
              <a:rPr lang="zh-TW" altLang="en-US" dirty="0"/>
              <a:t>端的數值並顯示遊戲畫面</a:t>
            </a:r>
            <a:endParaRPr lang="en-US" altLang="zh-TW" dirty="0"/>
          </a:p>
          <a:p>
            <a:r>
              <a:rPr lang="en-US" altLang="zh-TW" dirty="0"/>
              <a:t>PS</a:t>
            </a:r>
            <a:r>
              <a:rPr lang="zh-TW" altLang="en-US" dirty="0"/>
              <a:t>     建立</a:t>
            </a:r>
            <a:r>
              <a:rPr lang="en-US" altLang="zh-TW" dirty="0"/>
              <a:t>UART_USB_PORT</a:t>
            </a:r>
            <a:r>
              <a:rPr lang="zh-TW" altLang="en-US" dirty="0"/>
              <a:t>和</a:t>
            </a:r>
            <a:r>
              <a:rPr lang="en-US" altLang="zh-TW" dirty="0"/>
              <a:t>PC</a:t>
            </a:r>
            <a:r>
              <a:rPr lang="zh-TW" altLang="en-US" dirty="0"/>
              <a:t>端交握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</a:t>
            </a:r>
            <a:r>
              <a:rPr lang="en-US" altLang="zh-TW" dirty="0"/>
              <a:t>	</a:t>
            </a:r>
            <a:r>
              <a:rPr lang="zh-TW" altLang="en-US" dirty="0"/>
              <a:t>  建立貪食蛇遊戲程式</a:t>
            </a:r>
            <a:endParaRPr lang="en-US" altLang="zh-TW" dirty="0"/>
          </a:p>
          <a:p>
            <a:r>
              <a:rPr lang="en-US" altLang="zh-TW" dirty="0"/>
              <a:t>PL</a:t>
            </a:r>
            <a:r>
              <a:rPr lang="zh-TW" altLang="en-US" dirty="0"/>
              <a:t>     顯示貪食蛇生命狀態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      產生亂數作為蘋果位置</a:t>
            </a:r>
          </a:p>
        </p:txBody>
      </p:sp>
    </p:spTree>
    <p:extLst>
      <p:ext uri="{BB962C8B-B14F-4D97-AF65-F5344CB8AC3E}">
        <p14:creationId xmlns:p14="http://schemas.microsoft.com/office/powerpoint/2010/main" val="7145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71C114-E3FC-A0D7-F6D6-68D331D1D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各系統細節</a:t>
            </a: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95D9F4E6-FDE0-71E7-7CF5-08AD6CFDDB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4272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8378">
                  <a:extLst>
                    <a:ext uri="{9D8B030D-6E8A-4147-A177-3AD203B41FA5}">
                      <a16:colId xmlns:a16="http://schemas.microsoft.com/office/drawing/2014/main" val="3314976666"/>
                    </a:ext>
                  </a:extLst>
                </a:gridCol>
                <a:gridCol w="9807222">
                  <a:extLst>
                    <a:ext uri="{9D8B030D-6E8A-4147-A177-3AD203B41FA5}">
                      <a16:colId xmlns:a16="http://schemas.microsoft.com/office/drawing/2014/main" val="824605749"/>
                    </a:ext>
                  </a:extLst>
                </a:gridCol>
              </a:tblGrid>
              <a:tr h="691797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PC</a:t>
                      </a:r>
                      <a:endParaRPr lang="zh-TW" altLang="en-US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zh-TW" altLang="en-US" sz="2800" dirty="0"/>
                        <a:t>採用 </a:t>
                      </a:r>
                      <a:r>
                        <a:rPr lang="en-US" altLang="zh-TW" sz="2800" dirty="0"/>
                        <a:t>C# </a:t>
                      </a:r>
                      <a:r>
                        <a:rPr lang="zh-TW" altLang="en-US" sz="2800" dirty="0"/>
                        <a:t>建立遊戲畫面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8005170"/>
                  </a:ext>
                </a:extLst>
              </a:tr>
              <a:tr h="1083734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PS</a:t>
                      </a:r>
                      <a:endParaRPr lang="zh-TW" altLang="en-US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zh-TW" altLang="en-US" sz="2800" dirty="0"/>
                        <a:t>採用 </a:t>
                      </a:r>
                      <a:r>
                        <a:rPr lang="en-US" altLang="zh-TW" sz="2800" dirty="0"/>
                        <a:t>C </a:t>
                      </a:r>
                      <a:r>
                        <a:rPr lang="zh-TW" altLang="en-US" sz="2800" dirty="0"/>
                        <a:t>語言建置遊戲</a:t>
                      </a:r>
                      <a:endParaRPr lang="en-US" altLang="zh-TW" sz="2800" dirty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zh-TW" altLang="en-US" sz="2800" dirty="0"/>
                        <a:t>採用 </a:t>
                      </a:r>
                      <a:r>
                        <a:rPr lang="en-US" altLang="zh-TW" sz="2800" dirty="0" err="1"/>
                        <a:t>Vivado_ip</a:t>
                      </a:r>
                      <a:r>
                        <a:rPr lang="en-US" altLang="zh-TW" sz="2800" dirty="0"/>
                        <a:t> </a:t>
                      </a:r>
                      <a:r>
                        <a:rPr lang="zh-TW" altLang="en-US" sz="2800" dirty="0"/>
                        <a:t>建立與</a:t>
                      </a:r>
                      <a:r>
                        <a:rPr lang="en-US" altLang="zh-TW" sz="2800" dirty="0"/>
                        <a:t>PC</a:t>
                      </a:r>
                      <a:r>
                        <a:rPr lang="zh-TW" altLang="en-US" sz="2800" dirty="0"/>
                        <a:t>交握介面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2479072"/>
                  </a:ext>
                </a:extLst>
              </a:tr>
              <a:tr h="1528821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PL</a:t>
                      </a:r>
                      <a:endParaRPr lang="zh-TW" altLang="en-US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zh-TW" altLang="en-US" sz="2800" dirty="0"/>
                        <a:t>採用 </a:t>
                      </a:r>
                      <a:r>
                        <a:rPr lang="en-US" altLang="zh-TW" sz="2800" dirty="0"/>
                        <a:t>Verilog </a:t>
                      </a:r>
                      <a:r>
                        <a:rPr lang="zh-TW" altLang="en-US" sz="2800" dirty="0"/>
                        <a:t>產生亂數生成蘋果</a:t>
                      </a:r>
                      <a:endParaRPr lang="en-US" altLang="zh-TW" sz="2800" dirty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zh-TW" altLang="en-US" sz="2800" dirty="0"/>
                        <a:t>用</a:t>
                      </a:r>
                      <a:r>
                        <a:rPr lang="en-US" altLang="zh-TW" sz="2800" dirty="0"/>
                        <a:t>LED</a:t>
                      </a:r>
                      <a:r>
                        <a:rPr lang="zh-TW" altLang="en-US" sz="2800" dirty="0"/>
                        <a:t>顯示貪食蛇的生命狀態</a:t>
                      </a:r>
                      <a:br>
                        <a:rPr lang="en-US" altLang="zh-TW" sz="2800" dirty="0"/>
                      </a:br>
                      <a:r>
                        <a:rPr lang="zh-TW" altLang="en-US" sz="2800" dirty="0"/>
                        <a:t>                                                      </a:t>
                      </a:r>
                      <a:r>
                        <a:rPr lang="en-US" altLang="zh-TW" sz="2800" dirty="0"/>
                        <a:t>[</a:t>
                      </a:r>
                      <a:r>
                        <a:rPr lang="zh-TW" altLang="en-US" sz="2800" dirty="0"/>
                        <a:t>黑色為滅</a:t>
                      </a:r>
                      <a:r>
                        <a:rPr lang="en-US" altLang="zh-TW" sz="2800" dirty="0"/>
                        <a:t>]</a:t>
                      </a:r>
                      <a:br>
                        <a:rPr lang="en-US" altLang="zh-TW" sz="2800" dirty="0"/>
                      </a:br>
                      <a:r>
                        <a:rPr lang="zh-TW" altLang="en-US" sz="2800" dirty="0"/>
                        <a:t>黃色顯示節數，綠色顯示生命</a:t>
                      </a:r>
                      <a:br>
                        <a:rPr lang="en-US" altLang="zh-TW" sz="2800" dirty="0"/>
                      </a:br>
                      <a:r>
                        <a:rPr lang="zh-TW" altLang="en-US" sz="2800" dirty="0"/>
                        <a:t>若活著為呼吸燈，死亡則熄滅，勝利則恆亮。</a:t>
                      </a:r>
                      <a:endParaRPr lang="en-US" altLang="zh-TW" sz="2800" dirty="0"/>
                    </a:p>
                    <a:p>
                      <a:endParaRPr lang="en-US" altLang="zh-TW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3534367"/>
                  </a:ext>
                </a:extLst>
              </a:tr>
            </a:tbl>
          </a:graphicData>
        </a:graphic>
      </p:graphicFrame>
      <p:sp>
        <p:nvSpPr>
          <p:cNvPr id="10" name="流程圖: 接點 9">
            <a:extLst>
              <a:ext uri="{FF2B5EF4-FFF2-40B4-BE49-F238E27FC236}">
                <a16:creationId xmlns:a16="http://schemas.microsoft.com/office/drawing/2014/main" id="{99660A3F-F361-3536-8BCF-89C30E97C659}"/>
              </a:ext>
            </a:extLst>
          </p:cNvPr>
          <p:cNvSpPr/>
          <p:nvPr/>
        </p:nvSpPr>
        <p:spPr>
          <a:xfrm>
            <a:off x="2528713" y="4594579"/>
            <a:ext cx="282220" cy="327377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流程圖: 接點 10">
            <a:extLst>
              <a:ext uri="{FF2B5EF4-FFF2-40B4-BE49-F238E27FC236}">
                <a16:creationId xmlns:a16="http://schemas.microsoft.com/office/drawing/2014/main" id="{223AB787-49D3-BB26-3E45-1C89C3C7C18C}"/>
              </a:ext>
            </a:extLst>
          </p:cNvPr>
          <p:cNvSpPr/>
          <p:nvPr/>
        </p:nvSpPr>
        <p:spPr>
          <a:xfrm>
            <a:off x="3059291" y="4594579"/>
            <a:ext cx="282220" cy="327377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流程圖: 接點 11">
            <a:extLst>
              <a:ext uri="{FF2B5EF4-FFF2-40B4-BE49-F238E27FC236}">
                <a16:creationId xmlns:a16="http://schemas.microsoft.com/office/drawing/2014/main" id="{830A355C-7B20-3420-E975-95FAC2EA5111}"/>
              </a:ext>
            </a:extLst>
          </p:cNvPr>
          <p:cNvSpPr/>
          <p:nvPr/>
        </p:nvSpPr>
        <p:spPr>
          <a:xfrm>
            <a:off x="3589869" y="4588934"/>
            <a:ext cx="282220" cy="327377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流程圖: 接點 12">
            <a:extLst>
              <a:ext uri="{FF2B5EF4-FFF2-40B4-BE49-F238E27FC236}">
                <a16:creationId xmlns:a16="http://schemas.microsoft.com/office/drawing/2014/main" id="{86079743-2575-5BB7-9086-67FF09833977}"/>
              </a:ext>
            </a:extLst>
          </p:cNvPr>
          <p:cNvSpPr/>
          <p:nvPr/>
        </p:nvSpPr>
        <p:spPr>
          <a:xfrm>
            <a:off x="4120447" y="4588934"/>
            <a:ext cx="282220" cy="327377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流程圖: 接點 13">
            <a:extLst>
              <a:ext uri="{FF2B5EF4-FFF2-40B4-BE49-F238E27FC236}">
                <a16:creationId xmlns:a16="http://schemas.microsoft.com/office/drawing/2014/main" id="{68ECC692-B912-6E77-460D-A564BD37AB1F}"/>
              </a:ext>
            </a:extLst>
          </p:cNvPr>
          <p:cNvSpPr/>
          <p:nvPr/>
        </p:nvSpPr>
        <p:spPr>
          <a:xfrm>
            <a:off x="4651025" y="4588934"/>
            <a:ext cx="282220" cy="327377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流程圖: 接點 14">
            <a:extLst>
              <a:ext uri="{FF2B5EF4-FFF2-40B4-BE49-F238E27FC236}">
                <a16:creationId xmlns:a16="http://schemas.microsoft.com/office/drawing/2014/main" id="{663BBA8F-DF56-3FD1-532E-DE0376FE3B61}"/>
              </a:ext>
            </a:extLst>
          </p:cNvPr>
          <p:cNvSpPr/>
          <p:nvPr/>
        </p:nvSpPr>
        <p:spPr>
          <a:xfrm>
            <a:off x="5181603" y="4588934"/>
            <a:ext cx="282220" cy="32737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流程圖: 接點 15">
            <a:extLst>
              <a:ext uri="{FF2B5EF4-FFF2-40B4-BE49-F238E27FC236}">
                <a16:creationId xmlns:a16="http://schemas.microsoft.com/office/drawing/2014/main" id="{7F6520E0-1789-575C-7A93-EA551C618C10}"/>
              </a:ext>
            </a:extLst>
          </p:cNvPr>
          <p:cNvSpPr/>
          <p:nvPr/>
        </p:nvSpPr>
        <p:spPr>
          <a:xfrm>
            <a:off x="5712181" y="4583289"/>
            <a:ext cx="282220" cy="327377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流程圖: 接點 16">
            <a:extLst>
              <a:ext uri="{FF2B5EF4-FFF2-40B4-BE49-F238E27FC236}">
                <a16:creationId xmlns:a16="http://schemas.microsoft.com/office/drawing/2014/main" id="{483AAA15-0FA4-2D16-938F-E9DBA2133012}"/>
              </a:ext>
            </a:extLst>
          </p:cNvPr>
          <p:cNvSpPr/>
          <p:nvPr/>
        </p:nvSpPr>
        <p:spPr>
          <a:xfrm>
            <a:off x="6242759" y="4583289"/>
            <a:ext cx="282220" cy="327377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834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1CA74F-71A8-462A-8B55-E8F4C1375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報告結束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48BBC3F8-26EA-6A2F-2181-8571A514AFBB}"/>
              </a:ext>
            </a:extLst>
          </p:cNvPr>
          <p:cNvSpPr txBox="1">
            <a:spLocks/>
          </p:cNvSpPr>
          <p:nvPr/>
        </p:nvSpPr>
        <p:spPr>
          <a:xfrm>
            <a:off x="838200" y="5095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/>
              <a:t>20220513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016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C4E3BB4-C7C4-5AC1-5A01-4FAA86909DDD}"/>
              </a:ext>
            </a:extLst>
          </p:cNvPr>
          <p:cNvGraphicFramePr>
            <a:graphicFrameLocks noGrp="1"/>
          </p:cNvGraphicFramePr>
          <p:nvPr/>
        </p:nvGraphicFramePr>
        <p:xfrm>
          <a:off x="899019" y="252027"/>
          <a:ext cx="10417730" cy="59416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7623">
                  <a:extLst>
                    <a:ext uri="{9D8B030D-6E8A-4147-A177-3AD203B41FA5}">
                      <a16:colId xmlns:a16="http://schemas.microsoft.com/office/drawing/2014/main" val="4129842873"/>
                    </a:ext>
                  </a:extLst>
                </a:gridCol>
                <a:gridCol w="1560352">
                  <a:extLst>
                    <a:ext uri="{9D8B030D-6E8A-4147-A177-3AD203B41FA5}">
                      <a16:colId xmlns:a16="http://schemas.microsoft.com/office/drawing/2014/main" val="1822065863"/>
                    </a:ext>
                  </a:extLst>
                </a:gridCol>
                <a:gridCol w="1265340">
                  <a:extLst>
                    <a:ext uri="{9D8B030D-6E8A-4147-A177-3AD203B41FA5}">
                      <a16:colId xmlns:a16="http://schemas.microsoft.com/office/drawing/2014/main" val="1592202792"/>
                    </a:ext>
                  </a:extLst>
                </a:gridCol>
                <a:gridCol w="6694415">
                  <a:extLst>
                    <a:ext uri="{9D8B030D-6E8A-4147-A177-3AD203B41FA5}">
                      <a16:colId xmlns:a16="http://schemas.microsoft.com/office/drawing/2014/main" val="38178533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PC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C#</a:t>
                      </a:r>
                      <a:r>
                        <a:rPr lang="zh-TW" altLang="en-US" dirty="0"/>
                        <a:t>         建立遊戲畫面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1667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建置環境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PS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</a:t>
                      </a:r>
                      <a:r>
                        <a:rPr lang="zh-TW" altLang="en-US" dirty="0"/>
                        <a:t>           建立遊戲程式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31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PL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Verilog </a:t>
                      </a:r>
                      <a:r>
                        <a:rPr lang="zh-TW" altLang="en-US" dirty="0"/>
                        <a:t> 建立遊戲所需資料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3304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蛇為五節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6417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起始狀態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蛇出現於起始位置 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蛇為紅色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3961076"/>
                  </a:ext>
                </a:extLst>
              </a:tr>
              <a:tr h="3790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等待遊戲開始訊號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8819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偵測轉向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zh-TW" altLang="en-US" dirty="0"/>
                        <a:t>方向左或右、遊戲重置  </a:t>
                      </a:r>
                      <a:r>
                        <a:rPr lang="en-US" altLang="zh-TW" dirty="0"/>
                        <a:t>[</a:t>
                      </a:r>
                      <a:r>
                        <a:rPr lang="zh-TW" altLang="en-US" dirty="0"/>
                        <a:t>外部訊號</a:t>
                      </a:r>
                      <a:r>
                        <a:rPr lang="en-US" altLang="zh-TW" dirty="0"/>
                        <a:t>]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7624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遊戲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操作判定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遊戲中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蛇以 </a:t>
                      </a:r>
                      <a:r>
                        <a:rPr lang="en-US" altLang="zh-TW" dirty="0"/>
                        <a:t>0.5sec </a:t>
                      </a:r>
                      <a:r>
                        <a:rPr lang="zh-TW" altLang="en-US" dirty="0"/>
                        <a:t>速度移動，蘋果以</a:t>
                      </a:r>
                      <a:r>
                        <a:rPr lang="en-US" altLang="zh-TW" dirty="0"/>
                        <a:t>1sec</a:t>
                      </a:r>
                      <a:r>
                        <a:rPr lang="zh-TW" altLang="en-US" dirty="0"/>
                        <a:t>速度產生 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退化蘋果不會消失</a:t>
                      </a:r>
                      <a:r>
                        <a:rPr lang="en-US" altLang="zh-TW" dirty="0"/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1240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偵測蛇的位置  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撞牆則生命  </a:t>
                      </a:r>
                      <a:r>
                        <a:rPr lang="en-US" altLang="zh-TW" dirty="0"/>
                        <a:t>-1)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891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偵測蛇的節數  </a:t>
                      </a:r>
                      <a:r>
                        <a:rPr lang="en-US" altLang="zh-TW" dirty="0"/>
                        <a:t>(20</a:t>
                      </a:r>
                      <a:r>
                        <a:rPr lang="zh-TW" altLang="en-US" dirty="0"/>
                        <a:t>節則遊戲勝利、</a:t>
                      </a:r>
                      <a:r>
                        <a:rPr lang="en-US" altLang="zh-TW" dirty="0"/>
                        <a:t>3</a:t>
                      </a:r>
                      <a:r>
                        <a:rPr lang="zh-TW" altLang="en-US" dirty="0"/>
                        <a:t>節則遊戲結束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5933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偵測蛇的生命  </a:t>
                      </a:r>
                      <a:r>
                        <a:rPr lang="en-US" altLang="zh-TW" dirty="0"/>
                        <a:t>(0</a:t>
                      </a:r>
                      <a:r>
                        <a:rPr lang="zh-TW" altLang="en-US" dirty="0"/>
                        <a:t>條則遊戲結束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149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結束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當下畫面定格且蛇化為黃色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5425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當下畫面定格且蛇化為綠色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5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zh-TW" altLang="en-US" dirty="0"/>
                        <a:t>吃到成長 </a:t>
                      </a:r>
                      <a:r>
                        <a:rPr lang="en-US" altLang="zh-TW" dirty="0"/>
                        <a:t>+2</a:t>
                      </a:r>
                      <a:r>
                        <a:rPr lang="zh-TW" altLang="en-US" dirty="0"/>
                        <a:t>節 吃到退化 </a:t>
                      </a:r>
                      <a:r>
                        <a:rPr lang="en-US" altLang="zh-TW" dirty="0"/>
                        <a:t>-1</a:t>
                      </a:r>
                      <a:r>
                        <a:rPr lang="zh-TW" altLang="en-US" dirty="0"/>
                        <a:t>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818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規則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zh-TW" altLang="en-US" dirty="0"/>
                        <a:t>成長至</a:t>
                      </a:r>
                      <a:r>
                        <a:rPr lang="en-US" altLang="zh-TW" dirty="0"/>
                        <a:t>20</a:t>
                      </a:r>
                      <a:r>
                        <a:rPr lang="zh-TW" altLang="en-US" dirty="0"/>
                        <a:t>節遊戲勝利    退化至</a:t>
                      </a:r>
                      <a:r>
                        <a:rPr lang="en-US" altLang="zh-TW" dirty="0"/>
                        <a:t>3</a:t>
                      </a:r>
                      <a:r>
                        <a:rPr lang="zh-TW" altLang="en-US" dirty="0"/>
                        <a:t>節遊戲結束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898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zh-TW" altLang="en-US" dirty="0"/>
                        <a:t>撞牆三次則遊戲結束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607750"/>
                  </a:ext>
                </a:extLst>
              </a:tr>
            </a:tbl>
          </a:graphicData>
        </a:graphic>
      </p:graphicFrame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E78E9107-20FE-5AEE-0246-97A64519A938}"/>
              </a:ext>
            </a:extLst>
          </p:cNvPr>
          <p:cNvCxnSpPr/>
          <p:nvPr/>
        </p:nvCxnSpPr>
        <p:spPr>
          <a:xfrm flipH="1">
            <a:off x="1426128" y="914400"/>
            <a:ext cx="436228" cy="2021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0CEEE7AF-F2DC-2868-D145-1370B7C16320}"/>
              </a:ext>
            </a:extLst>
          </p:cNvPr>
          <p:cNvCxnSpPr/>
          <p:nvPr/>
        </p:nvCxnSpPr>
        <p:spPr>
          <a:xfrm>
            <a:off x="1426128" y="3036815"/>
            <a:ext cx="4362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42C3CFB6-1A7E-B641-DE26-ECA7C4337A12}"/>
              </a:ext>
            </a:extLst>
          </p:cNvPr>
          <p:cNvCxnSpPr/>
          <p:nvPr/>
        </p:nvCxnSpPr>
        <p:spPr>
          <a:xfrm>
            <a:off x="1426128" y="3137483"/>
            <a:ext cx="528507" cy="2441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99480C89-A07E-6BA7-DE66-683187BCFF7A}"/>
              </a:ext>
            </a:extLst>
          </p:cNvPr>
          <p:cNvCxnSpPr/>
          <p:nvPr/>
        </p:nvCxnSpPr>
        <p:spPr>
          <a:xfrm flipV="1">
            <a:off x="2827090" y="478172"/>
            <a:ext cx="578840" cy="30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50B1911A-0BF7-E41C-9442-618C1E26591F}"/>
              </a:ext>
            </a:extLst>
          </p:cNvPr>
          <p:cNvCxnSpPr/>
          <p:nvPr/>
        </p:nvCxnSpPr>
        <p:spPr>
          <a:xfrm>
            <a:off x="2827090" y="838899"/>
            <a:ext cx="578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A2A83EDF-F2D2-C514-00DD-B4672B9DB40F}"/>
              </a:ext>
            </a:extLst>
          </p:cNvPr>
          <p:cNvCxnSpPr/>
          <p:nvPr/>
        </p:nvCxnSpPr>
        <p:spPr>
          <a:xfrm>
            <a:off x="2827090" y="914400"/>
            <a:ext cx="578840" cy="276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3FC72B99-279B-2D85-4B9B-5B9B11304BAF}"/>
              </a:ext>
            </a:extLst>
          </p:cNvPr>
          <p:cNvCxnSpPr>
            <a:cxnSpLocks/>
          </p:cNvCxnSpPr>
          <p:nvPr/>
        </p:nvCxnSpPr>
        <p:spPr>
          <a:xfrm flipV="1">
            <a:off x="2827090" y="2004969"/>
            <a:ext cx="616591" cy="931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0A3BA1C1-B5B1-BC58-B99C-91C5B4F2A0B1}"/>
              </a:ext>
            </a:extLst>
          </p:cNvPr>
          <p:cNvCxnSpPr/>
          <p:nvPr/>
        </p:nvCxnSpPr>
        <p:spPr>
          <a:xfrm>
            <a:off x="2827090" y="3087149"/>
            <a:ext cx="511728" cy="1392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7D41E452-2671-8E9D-82E4-253F9864408C}"/>
              </a:ext>
            </a:extLst>
          </p:cNvPr>
          <p:cNvCxnSpPr/>
          <p:nvPr/>
        </p:nvCxnSpPr>
        <p:spPr>
          <a:xfrm>
            <a:off x="2885813" y="3036815"/>
            <a:ext cx="4865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12AC2B32-BECA-122F-F482-08B1458D03EF}"/>
              </a:ext>
            </a:extLst>
          </p:cNvPr>
          <p:cNvCxnSpPr/>
          <p:nvPr/>
        </p:nvCxnSpPr>
        <p:spPr>
          <a:xfrm flipV="1">
            <a:off x="2323750" y="5293453"/>
            <a:ext cx="1065402" cy="385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53DE69F4-CF27-81DD-D5A6-D9F9DD5B7C02}"/>
              </a:ext>
            </a:extLst>
          </p:cNvPr>
          <p:cNvCxnSpPr/>
          <p:nvPr/>
        </p:nvCxnSpPr>
        <p:spPr>
          <a:xfrm>
            <a:off x="2323750" y="5679347"/>
            <a:ext cx="10821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5DE1ABD1-21DB-7509-300E-9CB01B9D07FC}"/>
              </a:ext>
            </a:extLst>
          </p:cNvPr>
          <p:cNvCxnSpPr/>
          <p:nvPr/>
        </p:nvCxnSpPr>
        <p:spPr>
          <a:xfrm>
            <a:off x="2323750" y="5679347"/>
            <a:ext cx="1082180" cy="352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744C00C2-FEE7-4F57-8ECC-3B2EC6FAE3E5}"/>
              </a:ext>
            </a:extLst>
          </p:cNvPr>
          <p:cNvCxnSpPr/>
          <p:nvPr/>
        </p:nvCxnSpPr>
        <p:spPr>
          <a:xfrm flipV="1">
            <a:off x="4345497" y="1602297"/>
            <a:ext cx="360727" cy="322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28C36E4A-7CA3-BEAB-2596-021C04FCFFFC}"/>
              </a:ext>
            </a:extLst>
          </p:cNvPr>
          <p:cNvCxnSpPr/>
          <p:nvPr/>
        </p:nvCxnSpPr>
        <p:spPr>
          <a:xfrm>
            <a:off x="4345497" y="1925273"/>
            <a:ext cx="3607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39854630-B723-C59B-F55B-998D7776A35D}"/>
              </a:ext>
            </a:extLst>
          </p:cNvPr>
          <p:cNvCxnSpPr/>
          <p:nvPr/>
        </p:nvCxnSpPr>
        <p:spPr>
          <a:xfrm>
            <a:off x="4345497" y="1925273"/>
            <a:ext cx="360727" cy="415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A3AFBC9F-F70D-F6ED-BF8F-D2E2FD8ADA0D}"/>
              </a:ext>
            </a:extLst>
          </p:cNvPr>
          <p:cNvCxnSpPr/>
          <p:nvPr/>
        </p:nvCxnSpPr>
        <p:spPr>
          <a:xfrm flipV="1">
            <a:off x="4093828" y="2692866"/>
            <a:ext cx="612396" cy="343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DC498EC7-9346-20DD-D72C-B65CA4BAA374}"/>
              </a:ext>
            </a:extLst>
          </p:cNvPr>
          <p:cNvCxnSpPr/>
          <p:nvPr/>
        </p:nvCxnSpPr>
        <p:spPr>
          <a:xfrm>
            <a:off x="4093828" y="3036815"/>
            <a:ext cx="61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182BC4AA-70AC-DBF6-6EAF-B6363E9C6B29}"/>
              </a:ext>
            </a:extLst>
          </p:cNvPr>
          <p:cNvCxnSpPr/>
          <p:nvPr/>
        </p:nvCxnSpPr>
        <p:spPr>
          <a:xfrm>
            <a:off x="4093828" y="3036815"/>
            <a:ext cx="612396" cy="392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123C1D98-8241-3F39-D9D1-BC86B897C1F9}"/>
              </a:ext>
            </a:extLst>
          </p:cNvPr>
          <p:cNvCxnSpPr/>
          <p:nvPr/>
        </p:nvCxnSpPr>
        <p:spPr>
          <a:xfrm>
            <a:off x="4093828" y="3036815"/>
            <a:ext cx="612396" cy="813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288D2A43-F89B-B633-7ACC-F45E9D248D69}"/>
              </a:ext>
            </a:extLst>
          </p:cNvPr>
          <p:cNvCxnSpPr/>
          <p:nvPr/>
        </p:nvCxnSpPr>
        <p:spPr>
          <a:xfrm>
            <a:off x="4093828" y="3036815"/>
            <a:ext cx="612396" cy="1191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B073E59C-0DFF-FD53-9432-4697F55224F9}"/>
              </a:ext>
            </a:extLst>
          </p:cNvPr>
          <p:cNvCxnSpPr/>
          <p:nvPr/>
        </p:nvCxnSpPr>
        <p:spPr>
          <a:xfrm>
            <a:off x="3934437" y="4479721"/>
            <a:ext cx="7717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1D9A22B9-CF9A-1AA9-61C1-711D945226CD}"/>
              </a:ext>
            </a:extLst>
          </p:cNvPr>
          <p:cNvCxnSpPr/>
          <p:nvPr/>
        </p:nvCxnSpPr>
        <p:spPr>
          <a:xfrm>
            <a:off x="3934437" y="4479721"/>
            <a:ext cx="771787" cy="427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D948F2DD-1DA2-07A8-AB6C-705A8C39E7B3}"/>
              </a:ext>
            </a:extLst>
          </p:cNvPr>
          <p:cNvCxnSpPr/>
          <p:nvPr/>
        </p:nvCxnSpPr>
        <p:spPr>
          <a:xfrm>
            <a:off x="3766657" y="478172"/>
            <a:ext cx="880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B04F4B5C-50A9-51BE-4975-8F7F825151DB}"/>
              </a:ext>
            </a:extLst>
          </p:cNvPr>
          <p:cNvCxnSpPr/>
          <p:nvPr/>
        </p:nvCxnSpPr>
        <p:spPr>
          <a:xfrm>
            <a:off x="3766657" y="780176"/>
            <a:ext cx="939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8DC67CB6-6821-111E-E520-830E5F34B54F}"/>
              </a:ext>
            </a:extLst>
          </p:cNvPr>
          <p:cNvCxnSpPr/>
          <p:nvPr/>
        </p:nvCxnSpPr>
        <p:spPr>
          <a:xfrm>
            <a:off x="3766657" y="1132514"/>
            <a:ext cx="880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03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541390-A2CD-75CB-A21F-A7EB9486F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Verilog IP</a:t>
            </a:r>
            <a:r>
              <a:rPr lang="zh-TW" altLang="en-US" dirty="0"/>
              <a:t> 封裝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8D6C66E-9574-F3BA-FE0A-3E72E55AD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878" y="1690688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168323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A45279-D2AA-3457-31C3-9D62052BD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DDDE80E-00B4-E890-0E84-F6DE82259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4336" y="1859181"/>
            <a:ext cx="5119987" cy="4351338"/>
          </a:xfrm>
        </p:spPr>
      </p:pic>
    </p:spTree>
    <p:extLst>
      <p:ext uri="{BB962C8B-B14F-4D97-AF65-F5344CB8AC3E}">
        <p14:creationId xmlns:p14="http://schemas.microsoft.com/office/powerpoint/2010/main" val="219659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098B98-6D14-7789-4D57-3580E5DAE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7847F92-2CCD-8795-D05B-F2850B03C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6006" y="1825625"/>
            <a:ext cx="5119987" cy="4351338"/>
          </a:xfrm>
        </p:spPr>
      </p:pic>
    </p:spTree>
    <p:extLst>
      <p:ext uri="{BB962C8B-B14F-4D97-AF65-F5344CB8AC3E}">
        <p14:creationId xmlns:p14="http://schemas.microsoft.com/office/powerpoint/2010/main" val="272125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273F40-B901-7736-1602-F4F729BA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</a:t>
            </a:r>
            <a:r>
              <a:rPr lang="zh-TW" altLang="en-US" dirty="0"/>
              <a:t>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3758F1-2F0F-B2E6-5C08-2ED812F12FFD}"/>
              </a:ext>
            </a:extLst>
          </p:cNvPr>
          <p:cNvSpPr/>
          <p:nvPr/>
        </p:nvSpPr>
        <p:spPr>
          <a:xfrm>
            <a:off x="4888432" y="1690688"/>
            <a:ext cx="1452283" cy="721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畫面顯示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3E0475-4254-1E16-9474-B9A798AEEA67}"/>
              </a:ext>
            </a:extLst>
          </p:cNvPr>
          <p:cNvSpPr/>
          <p:nvPr/>
        </p:nvSpPr>
        <p:spPr>
          <a:xfrm>
            <a:off x="4888432" y="4169429"/>
            <a:ext cx="1452283" cy="721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接收資料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64694F-A1A6-D69C-5FA6-14DDB55E3936}"/>
              </a:ext>
            </a:extLst>
          </p:cNvPr>
          <p:cNvSpPr/>
          <p:nvPr/>
        </p:nvSpPr>
        <p:spPr>
          <a:xfrm>
            <a:off x="7344761" y="1690688"/>
            <a:ext cx="1452283" cy="721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Grid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4054C5-083F-D976-A3DF-71F98C57745F}"/>
              </a:ext>
            </a:extLst>
          </p:cNvPr>
          <p:cNvSpPr/>
          <p:nvPr/>
        </p:nvSpPr>
        <p:spPr>
          <a:xfrm>
            <a:off x="9666625" y="1690688"/>
            <a:ext cx="1452283" cy="721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Label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4F5E153-0B73-4619-F5D6-574942B18B60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669234" y="2051518"/>
            <a:ext cx="1219198" cy="1223684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BB010DC-23B0-6366-8675-A1E8AC941DB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669234" y="3275202"/>
            <a:ext cx="1219198" cy="1255057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108814D-9190-DB75-29ED-F83D179FCFE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6340715" y="2051518"/>
            <a:ext cx="1004046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A74753B-EC2E-6D8A-6320-9CD19B0BE0A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797044" y="2051518"/>
            <a:ext cx="869581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00156A68-3D68-64DA-0553-3DE2A026FAC8}"/>
              </a:ext>
            </a:extLst>
          </p:cNvPr>
          <p:cNvSpPr/>
          <p:nvPr/>
        </p:nvSpPr>
        <p:spPr>
          <a:xfrm>
            <a:off x="7344762" y="4169429"/>
            <a:ext cx="1452283" cy="721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SerialPort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1EE49B43-5C30-72F4-69A1-340306AA57FD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6340715" y="4530259"/>
            <a:ext cx="1004047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C0C6FEE9-1647-F40D-0E27-A862B0A49187}"/>
              </a:ext>
            </a:extLst>
          </p:cNvPr>
          <p:cNvSpPr/>
          <p:nvPr/>
        </p:nvSpPr>
        <p:spPr>
          <a:xfrm>
            <a:off x="1177705" y="2918670"/>
            <a:ext cx="2491529" cy="713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C#</a:t>
            </a:r>
            <a:r>
              <a:rPr lang="zh-TW" altLang="en-US" dirty="0"/>
              <a:t> 接收</a:t>
            </a:r>
            <a:r>
              <a:rPr lang="en-US" altLang="zh-TW" dirty="0"/>
              <a:t>PS</a:t>
            </a:r>
            <a:r>
              <a:rPr lang="zh-TW" altLang="en-US" dirty="0"/>
              <a:t>透過</a:t>
            </a:r>
            <a:r>
              <a:rPr lang="en-US" altLang="zh-TW" dirty="0" err="1"/>
              <a:t>uart_usb</a:t>
            </a:r>
            <a:endParaRPr lang="en-US" altLang="zh-TW" dirty="0"/>
          </a:p>
          <a:p>
            <a:r>
              <a:rPr lang="zh-TW" altLang="en-US" dirty="0"/>
              <a:t>接收矩陣建立遊戲畫面</a:t>
            </a:r>
          </a:p>
        </p:txBody>
      </p:sp>
    </p:spTree>
    <p:extLst>
      <p:ext uri="{BB962C8B-B14F-4D97-AF65-F5344CB8AC3E}">
        <p14:creationId xmlns:p14="http://schemas.microsoft.com/office/powerpoint/2010/main" val="401118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C7BCB-CE46-140D-525D-15B57AB70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594638EE-8A1B-EBB9-6A94-EE3518ABC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5931" y="1825625"/>
            <a:ext cx="4040138" cy="4351338"/>
          </a:xfrm>
        </p:spPr>
      </p:pic>
    </p:spTree>
    <p:extLst>
      <p:ext uri="{BB962C8B-B14F-4D97-AF65-F5344CB8AC3E}">
        <p14:creationId xmlns:p14="http://schemas.microsoft.com/office/powerpoint/2010/main" val="24757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B79EC-08C2-B6A9-094B-253639E2C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2DEF5C4-3E07-BB12-026A-06B4539D3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 b="3942"/>
          <a:stretch/>
        </p:blipFill>
        <p:spPr>
          <a:xfrm>
            <a:off x="838200" y="1815816"/>
            <a:ext cx="8314773" cy="449270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E144ED2-A18E-3A39-3AC9-A0CB061B3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700" y="3523408"/>
            <a:ext cx="3817106" cy="105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6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762545-CCB2-99A7-2F7A-42CE4A686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3017CC0-1462-28F3-F162-1E534458C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271062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DB4795-D61E-80FA-B2EC-84E97D115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2DDB673-D1E3-CC7C-8961-2E672DE13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 b="4001"/>
          <a:stretch/>
        </p:blipFill>
        <p:spPr>
          <a:xfrm>
            <a:off x="1649485" y="1808134"/>
            <a:ext cx="8893029" cy="4802187"/>
          </a:xfrm>
        </p:spPr>
      </p:pic>
    </p:spTree>
    <p:extLst>
      <p:ext uri="{BB962C8B-B14F-4D97-AF65-F5344CB8AC3E}">
        <p14:creationId xmlns:p14="http://schemas.microsoft.com/office/powerpoint/2010/main" val="346833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518786-A2CD-E480-856C-98DF57FA6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2C01D62-D87E-EF72-8FEF-9643B6B70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3354" y="1825625"/>
            <a:ext cx="6405291" cy="4351338"/>
          </a:xfrm>
        </p:spPr>
      </p:pic>
    </p:spTree>
    <p:extLst>
      <p:ext uri="{BB962C8B-B14F-4D97-AF65-F5344CB8AC3E}">
        <p14:creationId xmlns:p14="http://schemas.microsoft.com/office/powerpoint/2010/main" val="131449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D9F849-60D9-D148-BD0C-7CEAAA8DB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9A988D4-33C6-08D1-AD22-BB58FF4BB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3354" y="1825625"/>
            <a:ext cx="6405291" cy="4351338"/>
          </a:xfrm>
        </p:spPr>
      </p:pic>
    </p:spTree>
    <p:extLst>
      <p:ext uri="{BB962C8B-B14F-4D97-AF65-F5344CB8AC3E}">
        <p14:creationId xmlns:p14="http://schemas.microsoft.com/office/powerpoint/2010/main" val="77683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6C4863-1481-EFAC-FFDF-83C61EAD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814C56B-8202-72C6-B2DA-AE0390D7B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3354" y="1825625"/>
            <a:ext cx="6405291" cy="4351338"/>
          </a:xfrm>
        </p:spPr>
      </p:pic>
    </p:spTree>
    <p:extLst>
      <p:ext uri="{BB962C8B-B14F-4D97-AF65-F5344CB8AC3E}">
        <p14:creationId xmlns:p14="http://schemas.microsoft.com/office/powerpoint/2010/main" val="276688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4F68C2-4461-58E9-FC43-F752A235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F205518-1915-83B3-D029-973FC2915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3354" y="1825625"/>
            <a:ext cx="6405291" cy="4351338"/>
          </a:xfrm>
        </p:spPr>
      </p:pic>
    </p:spTree>
    <p:extLst>
      <p:ext uri="{BB962C8B-B14F-4D97-AF65-F5344CB8AC3E}">
        <p14:creationId xmlns:p14="http://schemas.microsoft.com/office/powerpoint/2010/main" val="323749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FCB2DC-03FC-DCE3-CC1E-43588E87D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328F1E1-67EB-1616-965B-682EC731E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3354" y="1825625"/>
            <a:ext cx="6405291" cy="4351338"/>
          </a:xfrm>
        </p:spPr>
      </p:pic>
    </p:spTree>
    <p:extLst>
      <p:ext uri="{BB962C8B-B14F-4D97-AF65-F5344CB8AC3E}">
        <p14:creationId xmlns:p14="http://schemas.microsoft.com/office/powerpoint/2010/main" val="94035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8BEC4-B704-27B8-6B1C-65A1B0A8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B72388E-BC44-D2D6-2B89-151B333FC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792069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193677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BC249CD-0B4B-4A2B-9B98-0D1B5AD48399}"/>
              </a:ext>
            </a:extLst>
          </p:cNvPr>
          <p:cNvSpPr/>
          <p:nvPr/>
        </p:nvSpPr>
        <p:spPr>
          <a:xfrm>
            <a:off x="129326" y="2971456"/>
            <a:ext cx="1452283" cy="7216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r>
              <a:rPr lang="zh-TW" altLang="en-US" dirty="0"/>
              <a:t>建立遊戲機制</a:t>
            </a:r>
            <a:endParaRPr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F6BA0B-81E3-4916-8732-6F4603F0226C}"/>
              </a:ext>
            </a:extLst>
          </p:cNvPr>
          <p:cNvSpPr/>
          <p:nvPr/>
        </p:nvSpPr>
        <p:spPr>
          <a:xfrm>
            <a:off x="2169070" y="3691358"/>
            <a:ext cx="1712259" cy="7216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遊戲狀態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30D043-3CE0-4A08-8D13-81B5A611698F}"/>
              </a:ext>
            </a:extLst>
          </p:cNvPr>
          <p:cNvSpPr/>
          <p:nvPr/>
        </p:nvSpPr>
        <p:spPr>
          <a:xfrm>
            <a:off x="2169280" y="567809"/>
            <a:ext cx="1712259" cy="7216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遊戲物件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2DCC4F-36CB-46BA-84E3-8761BB54DE06}"/>
              </a:ext>
            </a:extLst>
          </p:cNvPr>
          <p:cNvSpPr/>
          <p:nvPr/>
        </p:nvSpPr>
        <p:spPr>
          <a:xfrm>
            <a:off x="7986861" y="100586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成長蘋果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D367CFA-B907-4EA1-8A97-AA218B826CF3}"/>
              </a:ext>
            </a:extLst>
          </p:cNvPr>
          <p:cNvSpPr/>
          <p:nvPr/>
        </p:nvSpPr>
        <p:spPr>
          <a:xfrm>
            <a:off x="2169069" y="2169644"/>
            <a:ext cx="1712259" cy="7216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移動方向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5ACDE17-397D-4B3E-B683-96D4528FF8B4}"/>
              </a:ext>
            </a:extLst>
          </p:cNvPr>
          <p:cNvSpPr/>
          <p:nvPr/>
        </p:nvSpPr>
        <p:spPr>
          <a:xfrm>
            <a:off x="2169069" y="5925052"/>
            <a:ext cx="1712259" cy="7505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ISR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E28B837-F342-4DC4-872D-E9DF4FB9792D}"/>
              </a:ext>
            </a:extLst>
          </p:cNvPr>
          <p:cNvSpPr/>
          <p:nvPr/>
        </p:nvSpPr>
        <p:spPr>
          <a:xfrm>
            <a:off x="7986855" y="523970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退化蘋果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9E1C3BC-D371-419B-B908-6157477822D5}"/>
              </a:ext>
            </a:extLst>
          </p:cNvPr>
          <p:cNvSpPr/>
          <p:nvPr/>
        </p:nvSpPr>
        <p:spPr>
          <a:xfrm>
            <a:off x="5387488" y="928639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蛇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CB3CA9B-59B9-49DF-82BB-9995705A8CF8}"/>
              </a:ext>
            </a:extLst>
          </p:cNvPr>
          <p:cNvSpPr/>
          <p:nvPr/>
        </p:nvSpPr>
        <p:spPr>
          <a:xfrm>
            <a:off x="5387487" y="1719064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上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61E8E50-1F59-42F9-8A14-EA5FF1012907}"/>
              </a:ext>
            </a:extLst>
          </p:cNvPr>
          <p:cNvSpPr/>
          <p:nvPr/>
        </p:nvSpPr>
        <p:spPr>
          <a:xfrm>
            <a:off x="5387487" y="1352023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遊戲邊界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E99139C-E623-4FDC-992B-BD1BDDA2D068}"/>
              </a:ext>
            </a:extLst>
          </p:cNvPr>
          <p:cNvSpPr/>
          <p:nvPr/>
        </p:nvSpPr>
        <p:spPr>
          <a:xfrm>
            <a:off x="5387480" y="2089942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下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BB8A860-1104-4BC5-B9B8-F4DCB4FB80EE}"/>
              </a:ext>
            </a:extLst>
          </p:cNvPr>
          <p:cNvSpPr/>
          <p:nvPr/>
        </p:nvSpPr>
        <p:spPr>
          <a:xfrm>
            <a:off x="5387483" y="2480853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左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12AD235-7892-4880-BBC8-04174765C01D}"/>
              </a:ext>
            </a:extLst>
          </p:cNvPr>
          <p:cNvSpPr/>
          <p:nvPr/>
        </p:nvSpPr>
        <p:spPr>
          <a:xfrm>
            <a:off x="5368349" y="2905142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36F4E54-2253-4BF0-9A5A-3DB454DF292E}"/>
              </a:ext>
            </a:extLst>
          </p:cNvPr>
          <p:cNvSpPr/>
          <p:nvPr/>
        </p:nvSpPr>
        <p:spPr>
          <a:xfrm>
            <a:off x="5387483" y="3402200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輸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8E702B9-87BE-4165-84F6-2347B3731C72}"/>
              </a:ext>
            </a:extLst>
          </p:cNvPr>
          <p:cNvSpPr/>
          <p:nvPr/>
        </p:nvSpPr>
        <p:spPr>
          <a:xfrm>
            <a:off x="5387482" y="3843183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進行中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602F285-E2F3-4D93-B2A1-907DAEC5FA5A}"/>
              </a:ext>
            </a:extLst>
          </p:cNvPr>
          <p:cNvSpPr/>
          <p:nvPr/>
        </p:nvSpPr>
        <p:spPr>
          <a:xfrm>
            <a:off x="5387481" y="4284166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贏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5AFDAAA-4570-4E70-A70C-E57969B5480D}"/>
              </a:ext>
            </a:extLst>
          </p:cNvPr>
          <p:cNvSpPr/>
          <p:nvPr/>
        </p:nvSpPr>
        <p:spPr>
          <a:xfrm>
            <a:off x="5387480" y="5658344"/>
            <a:ext cx="1482068" cy="31937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ISR_1(</a:t>
            </a:r>
            <a:r>
              <a:rPr lang="zh-TW" altLang="en-US" dirty="0"/>
              <a:t>外部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C408565-659D-4E63-ADB7-FCE4AB179505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1581609" y="928639"/>
            <a:ext cx="587671" cy="2403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62D7F371-1F97-4BA7-814E-1B926A4335CC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1581609" y="2530474"/>
            <a:ext cx="587460" cy="801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465EB7B8-DC6F-483B-B624-04387E147C7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581609" y="3332286"/>
            <a:ext cx="587461" cy="719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68E2DC04-791C-4177-A6BF-05B059EEBC32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1581609" y="3332286"/>
            <a:ext cx="587460" cy="2968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81EF764A-CC0F-408F-B107-93B9463AC650}"/>
              </a:ext>
            </a:extLst>
          </p:cNvPr>
          <p:cNvCxnSpPr>
            <a:cxnSpLocks/>
            <a:stCxn id="71" idx="3"/>
            <a:endCxn id="7" idx="1"/>
          </p:cNvCxnSpPr>
          <p:nvPr/>
        </p:nvCxnSpPr>
        <p:spPr>
          <a:xfrm flipV="1">
            <a:off x="6842875" y="256119"/>
            <a:ext cx="1143986" cy="289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E412AE7-31DF-4F23-A08E-5882BD961899}"/>
              </a:ext>
            </a:extLst>
          </p:cNvPr>
          <p:cNvCxnSpPr>
            <a:cxnSpLocks/>
            <a:stCxn id="71" idx="3"/>
            <a:endCxn id="18" idx="1"/>
          </p:cNvCxnSpPr>
          <p:nvPr/>
        </p:nvCxnSpPr>
        <p:spPr>
          <a:xfrm>
            <a:off x="6842875" y="545792"/>
            <a:ext cx="1143980" cy="133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00D0D921-CAD7-4294-ABD5-E00A3429BB4F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>
            <a:off x="3881539" y="928639"/>
            <a:ext cx="1505949" cy="155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0D93AADC-9ACF-40A7-90E1-E00A498E9E72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>
            <a:off x="3881539" y="928639"/>
            <a:ext cx="1505948" cy="578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95AF73CF-E4FB-4E48-AC47-22E67497EE35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 flipV="1">
            <a:off x="3881328" y="1874597"/>
            <a:ext cx="1506159" cy="655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50280CD5-88C7-40E7-93ED-A3EDD3A352DD}"/>
              </a:ext>
            </a:extLst>
          </p:cNvPr>
          <p:cNvCxnSpPr>
            <a:cxnSpLocks/>
            <a:stCxn id="15" idx="3"/>
            <a:endCxn id="25" idx="1"/>
          </p:cNvCxnSpPr>
          <p:nvPr/>
        </p:nvCxnSpPr>
        <p:spPr>
          <a:xfrm flipV="1">
            <a:off x="3881328" y="2245475"/>
            <a:ext cx="1506152" cy="284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B6F332A3-64E9-40B6-B65F-F20B7E76263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3881328" y="2530474"/>
            <a:ext cx="1506155" cy="105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DFF1F062-5F07-48DE-9283-464CCA99AEBA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>
            <a:off x="3881328" y="2530474"/>
            <a:ext cx="1487021" cy="530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4F6F522D-FB12-45BF-A820-48E7FE9F994F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 flipV="1">
            <a:off x="3881329" y="3557733"/>
            <a:ext cx="1506154" cy="494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100901D7-8C0E-4568-97E6-B46D9661F920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 flipV="1">
            <a:off x="3881329" y="3998716"/>
            <a:ext cx="1506153" cy="53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8970C49-97D3-45A9-A6B5-EB23901872EB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3881329" y="4052188"/>
            <a:ext cx="1506152" cy="387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C5A233EA-150B-48C9-BD09-3C56A6387E4A}"/>
              </a:ext>
            </a:extLst>
          </p:cNvPr>
          <p:cNvCxnSpPr>
            <a:cxnSpLocks/>
            <a:stCxn id="16" idx="3"/>
            <a:endCxn id="22" idx="1"/>
          </p:cNvCxnSpPr>
          <p:nvPr/>
        </p:nvCxnSpPr>
        <p:spPr>
          <a:xfrm flipV="1">
            <a:off x="3881328" y="5818032"/>
            <a:ext cx="1506152" cy="482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7177B183-4A01-4F09-A1E1-87339F8FB6A5}"/>
              </a:ext>
            </a:extLst>
          </p:cNvPr>
          <p:cNvSpPr/>
          <p:nvPr/>
        </p:nvSpPr>
        <p:spPr>
          <a:xfrm>
            <a:off x="9850893" y="100586"/>
            <a:ext cx="2045272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產生成長蘋果</a:t>
            </a:r>
          </a:p>
        </p:txBody>
      </p: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D6A48FF5-903F-4F87-B1F9-2DEC85D3737D}"/>
              </a:ext>
            </a:extLst>
          </p:cNvPr>
          <p:cNvCxnSpPr>
            <a:cxnSpLocks/>
            <a:stCxn id="7" idx="3"/>
            <a:endCxn id="69" idx="1"/>
          </p:cNvCxnSpPr>
          <p:nvPr/>
        </p:nvCxnSpPr>
        <p:spPr>
          <a:xfrm>
            <a:off x="9439144" y="256119"/>
            <a:ext cx="4117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A6C392E4-1D31-47A0-9C7D-4D7A2AC1008B}"/>
              </a:ext>
            </a:extLst>
          </p:cNvPr>
          <p:cNvSpPr/>
          <p:nvPr/>
        </p:nvSpPr>
        <p:spPr>
          <a:xfrm>
            <a:off x="9850893" y="524271"/>
            <a:ext cx="2045272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產生退化蘋果</a:t>
            </a:r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EA7C95C5-2EA2-4AC2-B0EB-742F3780ADFF}"/>
              </a:ext>
            </a:extLst>
          </p:cNvPr>
          <p:cNvCxnSpPr>
            <a:cxnSpLocks/>
            <a:stCxn id="18" idx="3"/>
            <a:endCxn id="74" idx="1"/>
          </p:cNvCxnSpPr>
          <p:nvPr/>
        </p:nvCxnSpPr>
        <p:spPr>
          <a:xfrm>
            <a:off x="9439138" y="679503"/>
            <a:ext cx="411755" cy="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D219A1CC-AC92-4FB3-901E-13DC0573AAAB}"/>
              </a:ext>
            </a:extLst>
          </p:cNvPr>
          <p:cNvSpPr/>
          <p:nvPr/>
        </p:nvSpPr>
        <p:spPr>
          <a:xfrm>
            <a:off x="8012705" y="928637"/>
            <a:ext cx="2045272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創造蛇</a:t>
            </a:r>
          </a:p>
        </p:txBody>
      </p: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526011F4-74E1-49CE-A447-C6308461E044}"/>
              </a:ext>
            </a:extLst>
          </p:cNvPr>
          <p:cNvCxnSpPr>
            <a:cxnSpLocks/>
            <a:stCxn id="19" idx="3"/>
            <a:endCxn id="79" idx="1"/>
          </p:cNvCxnSpPr>
          <p:nvPr/>
        </p:nvCxnSpPr>
        <p:spPr>
          <a:xfrm flipV="1">
            <a:off x="6839771" y="1084170"/>
            <a:ext cx="1172934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FB0E926B-94A7-4E9B-AED5-AECEA332F100}"/>
              </a:ext>
            </a:extLst>
          </p:cNvPr>
          <p:cNvSpPr/>
          <p:nvPr/>
        </p:nvSpPr>
        <p:spPr>
          <a:xfrm>
            <a:off x="8011748" y="1351719"/>
            <a:ext cx="2045272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創造遊戲邊界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BF89FDF5-C549-4376-A931-FD04DA5E735B}"/>
              </a:ext>
            </a:extLst>
          </p:cNvPr>
          <p:cNvSpPr/>
          <p:nvPr/>
        </p:nvSpPr>
        <p:spPr>
          <a:xfrm>
            <a:off x="2169069" y="4811256"/>
            <a:ext cx="1712259" cy="6123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遊戲判定</a:t>
            </a:r>
          </a:p>
        </p:txBody>
      </p: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23277771-778B-44F6-A31F-6E3F94FA28A1}"/>
              </a:ext>
            </a:extLst>
          </p:cNvPr>
          <p:cNvCxnSpPr>
            <a:cxnSpLocks/>
            <a:stCxn id="4" idx="3"/>
            <a:endCxn id="96" idx="1"/>
          </p:cNvCxnSpPr>
          <p:nvPr/>
        </p:nvCxnSpPr>
        <p:spPr>
          <a:xfrm>
            <a:off x="1581609" y="3332286"/>
            <a:ext cx="587460" cy="1785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>
            <a:extLst>
              <a:ext uri="{FF2B5EF4-FFF2-40B4-BE49-F238E27FC236}">
                <a16:creationId xmlns:a16="http://schemas.microsoft.com/office/drawing/2014/main" id="{6D60F192-84F0-4BF5-B23E-DDDD48565B32}"/>
              </a:ext>
            </a:extLst>
          </p:cNvPr>
          <p:cNvSpPr/>
          <p:nvPr/>
        </p:nvSpPr>
        <p:spPr>
          <a:xfrm>
            <a:off x="5368349" y="4758890"/>
            <a:ext cx="2555516" cy="3110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判斷蛇長度及蛇位置</a:t>
            </a:r>
          </a:p>
        </p:txBody>
      </p: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6447FA62-0FBB-4505-B2C9-F80E9CBD49BC}"/>
              </a:ext>
            </a:extLst>
          </p:cNvPr>
          <p:cNvCxnSpPr>
            <a:cxnSpLocks/>
            <a:stCxn id="96" idx="3"/>
            <a:endCxn id="110" idx="1"/>
          </p:cNvCxnSpPr>
          <p:nvPr/>
        </p:nvCxnSpPr>
        <p:spPr>
          <a:xfrm flipV="1">
            <a:off x="3881328" y="4914422"/>
            <a:ext cx="1487021" cy="203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ADF2F0C4-32F1-4051-9909-69AFB9D5E254}"/>
              </a:ext>
            </a:extLst>
          </p:cNvPr>
          <p:cNvCxnSpPr>
            <a:cxnSpLocks/>
            <a:stCxn id="96" idx="3"/>
            <a:endCxn id="121" idx="1"/>
          </p:cNvCxnSpPr>
          <p:nvPr/>
        </p:nvCxnSpPr>
        <p:spPr>
          <a:xfrm>
            <a:off x="3881328" y="5117452"/>
            <a:ext cx="1487021" cy="271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>
            <a:extLst>
              <a:ext uri="{FF2B5EF4-FFF2-40B4-BE49-F238E27FC236}">
                <a16:creationId xmlns:a16="http://schemas.microsoft.com/office/drawing/2014/main" id="{E3FFCD1D-75F7-47A5-9F71-2464A8DBDBC0}"/>
              </a:ext>
            </a:extLst>
          </p:cNvPr>
          <p:cNvSpPr/>
          <p:nvPr/>
        </p:nvSpPr>
        <p:spPr>
          <a:xfrm>
            <a:off x="5368349" y="5233386"/>
            <a:ext cx="2555516" cy="3110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判斷蘋果位置及蛇位置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AB06B823-75EA-4AD7-8B26-F011E9A29A54}"/>
              </a:ext>
            </a:extLst>
          </p:cNvPr>
          <p:cNvSpPr/>
          <p:nvPr/>
        </p:nvSpPr>
        <p:spPr>
          <a:xfrm>
            <a:off x="5387480" y="6019174"/>
            <a:ext cx="1482068" cy="3068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ISR_2(</a:t>
            </a:r>
            <a:r>
              <a:rPr lang="zh-TW" altLang="en-US" dirty="0"/>
              <a:t>內部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146" name="直線接點 145">
            <a:extLst>
              <a:ext uri="{FF2B5EF4-FFF2-40B4-BE49-F238E27FC236}">
                <a16:creationId xmlns:a16="http://schemas.microsoft.com/office/drawing/2014/main" id="{128B0EE3-BB26-434A-9D18-20C15B224025}"/>
              </a:ext>
            </a:extLst>
          </p:cNvPr>
          <p:cNvCxnSpPr>
            <a:cxnSpLocks/>
            <a:stCxn id="16" idx="3"/>
            <a:endCxn id="125" idx="1"/>
          </p:cNvCxnSpPr>
          <p:nvPr/>
        </p:nvCxnSpPr>
        <p:spPr>
          <a:xfrm flipV="1">
            <a:off x="3881328" y="6172604"/>
            <a:ext cx="1506152" cy="127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接點 151">
            <a:extLst>
              <a:ext uri="{FF2B5EF4-FFF2-40B4-BE49-F238E27FC236}">
                <a16:creationId xmlns:a16="http://schemas.microsoft.com/office/drawing/2014/main" id="{DD75A21A-BA6C-4BEC-8296-7CFC09D0FA55}"/>
              </a:ext>
            </a:extLst>
          </p:cNvPr>
          <p:cNvCxnSpPr>
            <a:cxnSpLocks/>
            <a:stCxn id="22" idx="3"/>
            <a:endCxn id="158" idx="1"/>
          </p:cNvCxnSpPr>
          <p:nvPr/>
        </p:nvCxnSpPr>
        <p:spPr>
          <a:xfrm>
            <a:off x="6869548" y="5818032"/>
            <a:ext cx="1304184" cy="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矩形 157">
            <a:extLst>
              <a:ext uri="{FF2B5EF4-FFF2-40B4-BE49-F238E27FC236}">
                <a16:creationId xmlns:a16="http://schemas.microsoft.com/office/drawing/2014/main" id="{5BFC4887-1730-4A7F-ACEA-88FE4455840D}"/>
              </a:ext>
            </a:extLst>
          </p:cNvPr>
          <p:cNvSpPr/>
          <p:nvPr/>
        </p:nvSpPr>
        <p:spPr>
          <a:xfrm>
            <a:off x="8173732" y="5658363"/>
            <a:ext cx="1721303" cy="3193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更新蛇的方向</a:t>
            </a:r>
          </a:p>
        </p:txBody>
      </p:sp>
      <p:cxnSp>
        <p:nvCxnSpPr>
          <p:cNvPr id="159" name="直線接點 158">
            <a:extLst>
              <a:ext uri="{FF2B5EF4-FFF2-40B4-BE49-F238E27FC236}">
                <a16:creationId xmlns:a16="http://schemas.microsoft.com/office/drawing/2014/main" id="{6D77DEAD-1A14-4C16-9488-5F13F204ABFA}"/>
              </a:ext>
            </a:extLst>
          </p:cNvPr>
          <p:cNvCxnSpPr>
            <a:cxnSpLocks/>
            <a:stCxn id="24" idx="3"/>
            <a:endCxn id="84" idx="1"/>
          </p:cNvCxnSpPr>
          <p:nvPr/>
        </p:nvCxnSpPr>
        <p:spPr>
          <a:xfrm flipV="1">
            <a:off x="6839770" y="1507252"/>
            <a:ext cx="1171978" cy="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矩形 170">
            <a:extLst>
              <a:ext uri="{FF2B5EF4-FFF2-40B4-BE49-F238E27FC236}">
                <a16:creationId xmlns:a16="http://schemas.microsoft.com/office/drawing/2014/main" id="{DF51EC37-CF88-4937-9DB5-79EFE22A921B}"/>
              </a:ext>
            </a:extLst>
          </p:cNvPr>
          <p:cNvSpPr/>
          <p:nvPr/>
        </p:nvSpPr>
        <p:spPr>
          <a:xfrm>
            <a:off x="8163167" y="6031863"/>
            <a:ext cx="2280715" cy="31933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USB_UART</a:t>
            </a:r>
            <a:r>
              <a:rPr lang="zh-TW" altLang="en-US" dirty="0"/>
              <a:t>傳輸矩陣</a:t>
            </a:r>
          </a:p>
        </p:txBody>
      </p:sp>
      <p:cxnSp>
        <p:nvCxnSpPr>
          <p:cNvPr id="172" name="直線接點 171">
            <a:extLst>
              <a:ext uri="{FF2B5EF4-FFF2-40B4-BE49-F238E27FC236}">
                <a16:creationId xmlns:a16="http://schemas.microsoft.com/office/drawing/2014/main" id="{686D76CC-3E08-451F-92F7-227DADF7A155}"/>
              </a:ext>
            </a:extLst>
          </p:cNvPr>
          <p:cNvCxnSpPr>
            <a:cxnSpLocks/>
            <a:stCxn id="125" idx="3"/>
            <a:endCxn id="171" idx="1"/>
          </p:cNvCxnSpPr>
          <p:nvPr/>
        </p:nvCxnSpPr>
        <p:spPr>
          <a:xfrm>
            <a:off x="6869548" y="6172604"/>
            <a:ext cx="1293619" cy="18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標題 1">
            <a:extLst>
              <a:ext uri="{FF2B5EF4-FFF2-40B4-BE49-F238E27FC236}">
                <a16:creationId xmlns:a16="http://schemas.microsoft.com/office/drawing/2014/main" id="{8B115608-0F4C-6470-5FEA-5E187E82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PS</a:t>
            </a:r>
            <a:r>
              <a:rPr lang="zh-TW" altLang="en-US" dirty="0"/>
              <a:t> 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D2DAE2C9-6724-491D-9DAE-B62FAC0DB851}"/>
              </a:ext>
            </a:extLst>
          </p:cNvPr>
          <p:cNvSpPr/>
          <p:nvPr/>
        </p:nvSpPr>
        <p:spPr>
          <a:xfrm>
            <a:off x="5390592" y="390259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亂數</a:t>
            </a:r>
          </a:p>
        </p:txBody>
      </p: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23607D6E-E542-4EB9-A627-02D91E57C919}"/>
              </a:ext>
            </a:extLst>
          </p:cNvPr>
          <p:cNvCxnSpPr>
            <a:cxnSpLocks/>
            <a:stCxn id="6" idx="3"/>
            <a:endCxn id="71" idx="1"/>
          </p:cNvCxnSpPr>
          <p:nvPr/>
        </p:nvCxnSpPr>
        <p:spPr>
          <a:xfrm flipV="1">
            <a:off x="3881539" y="545792"/>
            <a:ext cx="1509053" cy="382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4EB1E7E4-73EC-429B-A748-9788E986E100}"/>
              </a:ext>
            </a:extLst>
          </p:cNvPr>
          <p:cNvSpPr/>
          <p:nvPr/>
        </p:nvSpPr>
        <p:spPr>
          <a:xfrm>
            <a:off x="8173732" y="6406461"/>
            <a:ext cx="2280715" cy="31933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產生蘋果位置</a:t>
            </a:r>
          </a:p>
        </p:txBody>
      </p:sp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3FA656C0-D618-41CA-A0ED-AD1B7EF38DF7}"/>
              </a:ext>
            </a:extLst>
          </p:cNvPr>
          <p:cNvCxnSpPr>
            <a:cxnSpLocks/>
            <a:stCxn id="125" idx="3"/>
            <a:endCxn id="88" idx="1"/>
          </p:cNvCxnSpPr>
          <p:nvPr/>
        </p:nvCxnSpPr>
        <p:spPr>
          <a:xfrm>
            <a:off x="6869548" y="6172604"/>
            <a:ext cx="1304184" cy="393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19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0ECAA5-D3B9-8BF3-C202-D378A3B4C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3" name="內容版面配置區 22">
            <a:extLst>
              <a:ext uri="{FF2B5EF4-FFF2-40B4-BE49-F238E27FC236}">
                <a16:creationId xmlns:a16="http://schemas.microsoft.com/office/drawing/2014/main" id="{CAA73D34-6F1D-D900-05A9-53FD8359F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 b="3757"/>
          <a:stretch/>
        </p:blipFill>
        <p:spPr>
          <a:xfrm>
            <a:off x="1728132" y="1763609"/>
            <a:ext cx="8735735" cy="4729266"/>
          </a:xfrm>
        </p:spPr>
      </p:pic>
    </p:spTree>
    <p:extLst>
      <p:ext uri="{BB962C8B-B14F-4D97-AF65-F5344CB8AC3E}">
        <p14:creationId xmlns:p14="http://schemas.microsoft.com/office/powerpoint/2010/main" val="113488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DC214-5723-A8A8-AD5E-8342849C8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DE6A328-00CA-BE13-3F62-8FC794B77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 b="4324"/>
          <a:stretch/>
        </p:blipFill>
        <p:spPr>
          <a:xfrm>
            <a:off x="1619074" y="1750750"/>
            <a:ext cx="8953851" cy="4818776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EB0060F-0AE8-B7CB-C85D-888EE4A3C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099" y="3639950"/>
            <a:ext cx="3778541" cy="104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5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5587B2-ECE7-72F4-AC63-D3F9737F8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FC511DE-8C09-FBD6-3DC0-F6F9E38A5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9693" y="1825625"/>
            <a:ext cx="7972613" cy="4351338"/>
          </a:xfrm>
        </p:spPr>
      </p:pic>
    </p:spTree>
    <p:extLst>
      <p:ext uri="{BB962C8B-B14F-4D97-AF65-F5344CB8AC3E}">
        <p14:creationId xmlns:p14="http://schemas.microsoft.com/office/powerpoint/2010/main" val="153423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47448-B8BE-A591-088D-6E029EB2C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A69E59BA-7EF8-63A6-C202-2ED087002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9693" y="1825625"/>
            <a:ext cx="7972613" cy="4351338"/>
          </a:xfrm>
        </p:spPr>
      </p:pic>
    </p:spTree>
    <p:extLst>
      <p:ext uri="{BB962C8B-B14F-4D97-AF65-F5344CB8AC3E}">
        <p14:creationId xmlns:p14="http://schemas.microsoft.com/office/powerpoint/2010/main" val="67636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0245B8-0F9B-395D-B865-630804061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931A0F3-7170-01CE-9A19-610102292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 b="3473"/>
          <a:stretch/>
        </p:blipFill>
        <p:spPr>
          <a:xfrm>
            <a:off x="1960123" y="2001597"/>
            <a:ext cx="8271753" cy="4491278"/>
          </a:xfrm>
        </p:spPr>
      </p:pic>
    </p:spTree>
    <p:extLst>
      <p:ext uri="{BB962C8B-B14F-4D97-AF65-F5344CB8AC3E}">
        <p14:creationId xmlns:p14="http://schemas.microsoft.com/office/powerpoint/2010/main" val="368797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A13012-3203-076E-3D44-76BECEE6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2A7821E4-0846-A69B-3384-5E1341A1B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8181" y="1825625"/>
            <a:ext cx="5975638" cy="4351338"/>
          </a:xfrm>
        </p:spPr>
      </p:pic>
    </p:spTree>
    <p:extLst>
      <p:ext uri="{BB962C8B-B14F-4D97-AF65-F5344CB8AC3E}">
        <p14:creationId xmlns:p14="http://schemas.microsoft.com/office/powerpoint/2010/main" val="245976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BCA44B-63AC-9AB4-5B7F-DEDACE5F0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60FC816-3D65-5BD1-5DF6-9E514CB46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 b="3757"/>
          <a:stretch/>
        </p:blipFill>
        <p:spPr>
          <a:xfrm>
            <a:off x="1933011" y="1876382"/>
            <a:ext cx="8325978" cy="4507436"/>
          </a:xfrm>
        </p:spPr>
      </p:pic>
    </p:spTree>
    <p:extLst>
      <p:ext uri="{BB962C8B-B14F-4D97-AF65-F5344CB8AC3E}">
        <p14:creationId xmlns:p14="http://schemas.microsoft.com/office/powerpoint/2010/main" val="247208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E79900-D785-5E89-5F89-42B07BEF1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5BCCF4F-1406-0630-D03B-184444259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45" y="1921436"/>
            <a:ext cx="5902215" cy="421005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4E35266-1371-155C-1703-482FE534A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441" y="1921436"/>
            <a:ext cx="5829300" cy="42100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2C5452F-6FCC-44DB-CEEA-B49E26614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9896" y="194468"/>
            <a:ext cx="343852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B963F8-A8D9-A090-756B-DA535CC5A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將主程式貼入</a:t>
            </a:r>
          </a:p>
        </p:txBody>
      </p:sp>
    </p:spTree>
    <p:extLst>
      <p:ext uri="{BB962C8B-B14F-4D97-AF65-F5344CB8AC3E}">
        <p14:creationId xmlns:p14="http://schemas.microsoft.com/office/powerpoint/2010/main" val="20932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6BD373-D3DB-B2AA-C7BB-EC57C72E7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949A472-FA07-4315-E439-4F225711B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9693" y="1825625"/>
            <a:ext cx="7972613" cy="4351338"/>
          </a:xfrm>
        </p:spPr>
      </p:pic>
    </p:spTree>
    <p:extLst>
      <p:ext uri="{BB962C8B-B14F-4D97-AF65-F5344CB8AC3E}">
        <p14:creationId xmlns:p14="http://schemas.microsoft.com/office/powerpoint/2010/main" val="242145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24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1907</TotalTime>
  <Words>2080</Words>
  <Application>Microsoft Office PowerPoint</Application>
  <PresentationFormat>寬螢幕</PresentationFormat>
  <Paragraphs>509</Paragraphs>
  <Slides>101</Slides>
  <Notes>3</Notes>
  <HiddenSlides>0</HiddenSlides>
  <MMClips>4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101</vt:i4>
      </vt:variant>
    </vt:vector>
  </HeadingPairs>
  <TitlesOfParts>
    <vt:vector size="109" baseType="lpstr">
      <vt:lpstr>新細明體</vt:lpstr>
      <vt:lpstr>標楷體</vt:lpstr>
      <vt:lpstr>Arial</vt:lpstr>
      <vt:lpstr>Calibri</vt:lpstr>
      <vt:lpstr>Cambria Math</vt:lpstr>
      <vt:lpstr>Times New Roman</vt:lpstr>
      <vt:lpstr>Wingdings</vt:lpstr>
      <vt:lpstr>Office 佈景主題</vt:lpstr>
      <vt:lpstr>系統晶片設計實習 “貪食蛇 “  期末報告</vt:lpstr>
      <vt:lpstr>問題報告</vt:lpstr>
      <vt:lpstr>Vivado 系統方塊接線圖與 SDK 訊號輸出</vt:lpstr>
      <vt:lpstr>替代方案</vt:lpstr>
      <vt:lpstr>Vivado 系統方塊接線圖_替代方案</vt:lpstr>
      <vt:lpstr>介面</vt:lpstr>
      <vt:lpstr>限制</vt:lpstr>
      <vt:lpstr>PC </vt:lpstr>
      <vt:lpstr>PS </vt:lpstr>
      <vt:lpstr>PL</vt:lpstr>
      <vt:lpstr>PC顯示畫面</vt:lpstr>
      <vt:lpstr>LED與Button功能</vt:lpstr>
      <vt:lpstr>運作機制</vt:lpstr>
      <vt:lpstr>遊戲勝敗條件</vt:lpstr>
      <vt:lpstr>DEMO流程</vt:lpstr>
      <vt:lpstr>分工</vt:lpstr>
      <vt:lpstr>20220624</vt:lpstr>
      <vt:lpstr>PowerPoint 簡報</vt:lpstr>
      <vt:lpstr>AXI_訊號</vt:lpstr>
      <vt:lpstr>目前進度</vt:lpstr>
      <vt:lpstr>未來進度</vt:lpstr>
      <vt:lpstr>PL電路架構</vt:lpstr>
      <vt:lpstr>系統架構</vt:lpstr>
      <vt:lpstr>PS及PC溝通結果呈現</vt:lpstr>
      <vt:lpstr>20220617</vt:lpstr>
      <vt:lpstr>Vivado 合成</vt:lpstr>
      <vt:lpstr>PowerPoint 簡報</vt:lpstr>
      <vt:lpstr>目錄</vt:lpstr>
      <vt:lpstr>介面</vt:lpstr>
      <vt:lpstr>限制</vt:lpstr>
      <vt:lpstr>PC </vt:lpstr>
      <vt:lpstr>PS </vt:lpstr>
      <vt:lpstr>PL</vt:lpstr>
      <vt:lpstr>方塊圖</vt:lpstr>
      <vt:lpstr>AXI_訊號</vt:lpstr>
      <vt:lpstr>重要零組件_PL</vt:lpstr>
      <vt:lpstr>中斷</vt:lpstr>
      <vt:lpstr>訊號傳送順序</vt:lpstr>
      <vt:lpstr>20220610</vt:lpstr>
      <vt:lpstr>效能</vt:lpstr>
      <vt:lpstr>推進方式</vt:lpstr>
      <vt:lpstr>目前進度</vt:lpstr>
      <vt:lpstr>節數低於3節</vt:lpstr>
      <vt:lpstr>節數達到20節</vt:lpstr>
      <vt:lpstr>撞牆及自殺測試</vt:lpstr>
      <vt:lpstr>預定下周進度</vt:lpstr>
      <vt:lpstr>20220527</vt:lpstr>
      <vt:lpstr>GPIO_Interrupt Final project</vt:lpstr>
      <vt:lpstr>1.包IP，IP可以透過AXI bus傳遞資料</vt:lpstr>
      <vt:lpstr>2. IP會產生中斷IRQ訊號</vt:lpstr>
      <vt:lpstr> 2.1 IRQ的編號</vt:lpstr>
      <vt:lpstr>2.2 GIC的mask暫存器、中斷編號暫存器、pending暫存器的、以及你的IP資料暫存器的addresses分別是哪些 </vt:lpstr>
      <vt:lpstr>GIC的mask暫存器 </vt:lpstr>
      <vt:lpstr>中斷編號暫存器</vt:lpstr>
      <vt:lpstr>pending暫存器</vt:lpstr>
      <vt:lpstr>pending暫存器</vt:lpstr>
      <vt:lpstr>IP資料暫存器的addresses</vt:lpstr>
      <vt:lpstr>Interrupt type</vt:lpstr>
      <vt:lpstr>3. ISR(interrupt service routine)做什麼事情</vt:lpstr>
      <vt:lpstr>4. 期末專案做什麼?</vt:lpstr>
      <vt:lpstr>4.1 需求規格:</vt:lpstr>
      <vt:lpstr>功能</vt:lpstr>
      <vt:lpstr>遊戲規則</vt:lpstr>
      <vt:lpstr>遊戲內容</vt:lpstr>
      <vt:lpstr>效能</vt:lpstr>
      <vt:lpstr>使用限制(環境)</vt:lpstr>
      <vt:lpstr>4.2 情境: 操作流程、操作步驟</vt:lpstr>
      <vt:lpstr>4.3 為什麼要使用SoC? 特別是platform-based SoC,以AXI bus為主角 說明整個資訊的流程(資料流)</vt:lpstr>
      <vt:lpstr>報告結束</vt:lpstr>
      <vt:lpstr>遊戲規則</vt:lpstr>
      <vt:lpstr>遊戲內容</vt:lpstr>
      <vt:lpstr>遊戲分析</vt:lpstr>
      <vt:lpstr>各系統負責項目</vt:lpstr>
      <vt:lpstr>各系統細節</vt:lpstr>
      <vt:lpstr>報告結束</vt:lpstr>
      <vt:lpstr>PowerPoint 簡報</vt:lpstr>
      <vt:lpstr>Verilog IP 封裝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將主程式貼入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系統晶片設計實習 進度報告</dc:title>
  <dc:creator>鄭 彥禎</dc:creator>
  <cp:lastModifiedBy>QIUBO-WEI</cp:lastModifiedBy>
  <cp:revision>41</cp:revision>
  <dcterms:created xsi:type="dcterms:W3CDTF">2022-05-27T03:28:16Z</dcterms:created>
  <dcterms:modified xsi:type="dcterms:W3CDTF">2022-06-25T17:25:09Z</dcterms:modified>
</cp:coreProperties>
</file>